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87" r:id="rId2"/>
    <p:sldId id="290" r:id="rId3"/>
    <p:sldId id="258" r:id="rId4"/>
    <p:sldId id="259" r:id="rId5"/>
    <p:sldId id="267" r:id="rId6"/>
    <p:sldId id="282" r:id="rId7"/>
    <p:sldId id="261" r:id="rId8"/>
    <p:sldId id="283" r:id="rId9"/>
    <p:sldId id="284" r:id="rId10"/>
    <p:sldId id="275" r:id="rId11"/>
    <p:sldId id="277" r:id="rId12"/>
    <p:sldId id="276" r:id="rId13"/>
    <p:sldId id="271" r:id="rId14"/>
    <p:sldId id="280" r:id="rId15"/>
    <p:sldId id="262" r:id="rId16"/>
    <p:sldId id="281" r:id="rId17"/>
    <p:sldId id="273" r:id="rId18"/>
    <p:sldId id="263" r:id="rId19"/>
    <p:sldId id="272" r:id="rId20"/>
    <p:sldId id="274" r:id="rId21"/>
    <p:sldId id="264" r:id="rId22"/>
    <p:sldId id="285" r:id="rId23"/>
    <p:sldId id="289" r:id="rId24"/>
    <p:sldId id="288" r:id="rId25"/>
    <p:sldId id="286" r:id="rId26"/>
    <p:sldId id="265" r:id="rId27"/>
    <p:sldId id="266" r:id="rId28"/>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1ABD4DD-966C-D80D-F7F2-382F21896D3D}" name="Diego Lopez" initials="DL" userId="S::Diego.Lopez@kg.com.pe::0972c45b-ad45-4e78-80f9-3ee3f1edfbca"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005" autoAdjust="0"/>
  </p:normalViewPr>
  <p:slideViewPr>
    <p:cSldViewPr snapToGrid="0">
      <p:cViewPr varScale="1">
        <p:scale>
          <a:sx n="101" d="100"/>
          <a:sy n="101" d="100"/>
        </p:scale>
        <p:origin x="9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8/10/relationships/authors" Targe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D1F3E3-9175-44F6-B9A7-2B52DC5976F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040D79E7-04F1-4869-B388-B716A6EE5235}">
      <dgm:prSet/>
      <dgm:spPr/>
      <dgm:t>
        <a:bodyPr/>
        <a:lstStyle/>
        <a:p>
          <a:r>
            <a:rPr lang="es-ES" b="0" i="0"/>
            <a:t>Alumnos:</a:t>
          </a:r>
          <a:endParaRPr lang="en-US"/>
        </a:p>
      </dgm:t>
    </dgm:pt>
    <dgm:pt modelId="{764178BC-6E43-4A7E-A13D-49E84610CA32}" type="parTrans" cxnId="{95EAA77D-36B3-4376-9F15-DE442CA8F979}">
      <dgm:prSet/>
      <dgm:spPr/>
      <dgm:t>
        <a:bodyPr/>
        <a:lstStyle/>
        <a:p>
          <a:endParaRPr lang="en-US"/>
        </a:p>
      </dgm:t>
    </dgm:pt>
    <dgm:pt modelId="{4CE5727E-1F6F-47E1-AF11-238550849292}" type="sibTrans" cxnId="{95EAA77D-36B3-4376-9F15-DE442CA8F979}">
      <dgm:prSet/>
      <dgm:spPr/>
      <dgm:t>
        <a:bodyPr/>
        <a:lstStyle/>
        <a:p>
          <a:endParaRPr lang="en-US"/>
        </a:p>
      </dgm:t>
    </dgm:pt>
    <dgm:pt modelId="{2E65023F-8860-4ACA-AC32-F5DEB54CA27D}">
      <dgm:prSet/>
      <dgm:spPr/>
      <dgm:t>
        <a:bodyPr/>
        <a:lstStyle/>
        <a:p>
          <a:r>
            <a:rPr lang="en-US"/>
            <a:t>Alvarado Mestanza, Juan Carlos </a:t>
          </a:r>
        </a:p>
      </dgm:t>
    </dgm:pt>
    <dgm:pt modelId="{DD009872-0305-45F5-B612-9E59FC03A7B8}" type="parTrans" cxnId="{AFA2A283-5DF9-48F9-AA5C-A7403FBBD1AF}">
      <dgm:prSet/>
      <dgm:spPr/>
      <dgm:t>
        <a:bodyPr/>
        <a:lstStyle/>
        <a:p>
          <a:endParaRPr lang="en-US"/>
        </a:p>
      </dgm:t>
    </dgm:pt>
    <dgm:pt modelId="{8CA6A119-DC33-428A-964F-8CBE5E89D32D}" type="sibTrans" cxnId="{AFA2A283-5DF9-48F9-AA5C-A7403FBBD1AF}">
      <dgm:prSet/>
      <dgm:spPr/>
      <dgm:t>
        <a:bodyPr/>
        <a:lstStyle/>
        <a:p>
          <a:endParaRPr lang="en-US"/>
        </a:p>
      </dgm:t>
    </dgm:pt>
    <dgm:pt modelId="{37F24F16-56DE-40CB-B7AC-E7ECA409CD98}">
      <dgm:prSet/>
      <dgm:spPr/>
      <dgm:t>
        <a:bodyPr/>
        <a:lstStyle/>
        <a:p>
          <a:r>
            <a:rPr lang="en-US"/>
            <a:t>López Lozano, Diego Fernando </a:t>
          </a:r>
        </a:p>
      </dgm:t>
    </dgm:pt>
    <dgm:pt modelId="{E9580BD4-F070-4CB6-8B16-788D2EA7725D}" type="parTrans" cxnId="{E6377B98-BAA6-4A99-8B77-CE516C3E9F63}">
      <dgm:prSet/>
      <dgm:spPr/>
      <dgm:t>
        <a:bodyPr/>
        <a:lstStyle/>
        <a:p>
          <a:endParaRPr lang="en-US"/>
        </a:p>
      </dgm:t>
    </dgm:pt>
    <dgm:pt modelId="{31856D24-3B2F-4C43-B84F-23307E864A93}" type="sibTrans" cxnId="{E6377B98-BAA6-4A99-8B77-CE516C3E9F63}">
      <dgm:prSet/>
      <dgm:spPr/>
      <dgm:t>
        <a:bodyPr/>
        <a:lstStyle/>
        <a:p>
          <a:endParaRPr lang="en-US"/>
        </a:p>
      </dgm:t>
    </dgm:pt>
    <dgm:pt modelId="{07CA1EC1-8FEB-4D66-9E93-2C34F6C43B23}">
      <dgm:prSet/>
      <dgm:spPr/>
      <dgm:t>
        <a:bodyPr/>
        <a:lstStyle/>
        <a:p>
          <a:r>
            <a:rPr lang="en-US"/>
            <a:t>Vilcapaza Huaman, Haeidy Cathleen </a:t>
          </a:r>
        </a:p>
      </dgm:t>
    </dgm:pt>
    <dgm:pt modelId="{61C6FCCF-1543-4E72-BA09-938BC8C0A024}" type="parTrans" cxnId="{88CE8101-8691-43D6-855C-A32697CEE0B9}">
      <dgm:prSet/>
      <dgm:spPr/>
      <dgm:t>
        <a:bodyPr/>
        <a:lstStyle/>
        <a:p>
          <a:endParaRPr lang="en-US"/>
        </a:p>
      </dgm:t>
    </dgm:pt>
    <dgm:pt modelId="{45F6C066-B7D4-45B5-97C8-31BA546DDD19}" type="sibTrans" cxnId="{88CE8101-8691-43D6-855C-A32697CEE0B9}">
      <dgm:prSet/>
      <dgm:spPr/>
      <dgm:t>
        <a:bodyPr/>
        <a:lstStyle/>
        <a:p>
          <a:endParaRPr lang="en-US"/>
        </a:p>
      </dgm:t>
    </dgm:pt>
    <dgm:pt modelId="{608CCD45-EE11-479D-81C1-5C5AAE965147}">
      <dgm:prSet/>
      <dgm:spPr/>
      <dgm:t>
        <a:bodyPr/>
        <a:lstStyle/>
        <a:p>
          <a:r>
            <a:rPr lang="en-US"/>
            <a:t>Portilla Cano, Anthony Jesus </a:t>
          </a:r>
        </a:p>
      </dgm:t>
    </dgm:pt>
    <dgm:pt modelId="{608E9232-EB35-41DE-9639-79EE01F80C17}" type="parTrans" cxnId="{642414A6-7A16-4E77-AB0F-9AE83B749718}">
      <dgm:prSet/>
      <dgm:spPr/>
      <dgm:t>
        <a:bodyPr/>
        <a:lstStyle/>
        <a:p>
          <a:endParaRPr lang="en-US"/>
        </a:p>
      </dgm:t>
    </dgm:pt>
    <dgm:pt modelId="{9F2EE604-854F-4B31-82B3-A2FD2C5CBE5B}" type="sibTrans" cxnId="{642414A6-7A16-4E77-AB0F-9AE83B749718}">
      <dgm:prSet/>
      <dgm:spPr/>
      <dgm:t>
        <a:bodyPr/>
        <a:lstStyle/>
        <a:p>
          <a:endParaRPr lang="en-US"/>
        </a:p>
      </dgm:t>
    </dgm:pt>
    <dgm:pt modelId="{A62B233D-9DF7-4F45-B1A1-AC5628831C5A}">
      <dgm:prSet/>
      <dgm:spPr/>
      <dgm:t>
        <a:bodyPr/>
        <a:lstStyle/>
        <a:p>
          <a:r>
            <a:rPr lang="es-ES" b="0" i="0"/>
            <a:t>Profesor:</a:t>
          </a:r>
          <a:endParaRPr lang="en-US"/>
        </a:p>
      </dgm:t>
    </dgm:pt>
    <dgm:pt modelId="{622DA43A-F2B6-491B-8C1B-27BEE972D02F}" type="parTrans" cxnId="{566DFA1A-616B-4653-9369-57545D541D55}">
      <dgm:prSet/>
      <dgm:spPr/>
      <dgm:t>
        <a:bodyPr/>
        <a:lstStyle/>
        <a:p>
          <a:endParaRPr lang="en-US"/>
        </a:p>
      </dgm:t>
    </dgm:pt>
    <dgm:pt modelId="{93DA16D9-26E4-40E5-B7C3-447AEA85D540}" type="sibTrans" cxnId="{566DFA1A-616B-4653-9369-57545D541D55}">
      <dgm:prSet/>
      <dgm:spPr/>
      <dgm:t>
        <a:bodyPr/>
        <a:lstStyle/>
        <a:p>
          <a:endParaRPr lang="en-US"/>
        </a:p>
      </dgm:t>
    </dgm:pt>
    <dgm:pt modelId="{D99711E7-4243-467D-98A0-CB59EB77AB55}">
      <dgm:prSet/>
      <dgm:spPr/>
      <dgm:t>
        <a:bodyPr/>
        <a:lstStyle/>
        <a:p>
          <a:r>
            <a:rPr lang="es-ES"/>
            <a:t>Wester Zela</a:t>
          </a:r>
          <a:endParaRPr lang="en-US"/>
        </a:p>
      </dgm:t>
    </dgm:pt>
    <dgm:pt modelId="{96059447-8CE8-419C-A4BA-5DEF41904C9F}" type="parTrans" cxnId="{28A6A873-BD03-4E53-B329-DAE145CA0DB9}">
      <dgm:prSet/>
      <dgm:spPr/>
      <dgm:t>
        <a:bodyPr/>
        <a:lstStyle/>
        <a:p>
          <a:endParaRPr lang="en-US"/>
        </a:p>
      </dgm:t>
    </dgm:pt>
    <dgm:pt modelId="{F2FA5027-1629-46BB-A7BC-85759AA01C60}" type="sibTrans" cxnId="{28A6A873-BD03-4E53-B329-DAE145CA0DB9}">
      <dgm:prSet/>
      <dgm:spPr/>
      <dgm:t>
        <a:bodyPr/>
        <a:lstStyle/>
        <a:p>
          <a:endParaRPr lang="en-US"/>
        </a:p>
      </dgm:t>
    </dgm:pt>
    <dgm:pt modelId="{F1AD35C6-3C71-4ADD-98B1-34D16F8CCABD}">
      <dgm:prSet/>
      <dgm:spPr/>
      <dgm:t>
        <a:bodyPr/>
        <a:lstStyle/>
        <a:p>
          <a:r>
            <a:rPr lang="es-ES" b="0" i="0"/>
            <a:t>Lima, 03 de Agosto del 2025</a:t>
          </a:r>
          <a:endParaRPr lang="en-US"/>
        </a:p>
      </dgm:t>
    </dgm:pt>
    <dgm:pt modelId="{B4D32CB7-19DF-408F-8905-376420DDFFDD}" type="parTrans" cxnId="{44CED3EC-D3A4-4587-9991-D417CD1FA8C3}">
      <dgm:prSet/>
      <dgm:spPr/>
      <dgm:t>
        <a:bodyPr/>
        <a:lstStyle/>
        <a:p>
          <a:endParaRPr lang="en-US"/>
        </a:p>
      </dgm:t>
    </dgm:pt>
    <dgm:pt modelId="{0BABA587-35EA-48D0-8222-14C968EAF11B}" type="sibTrans" cxnId="{44CED3EC-D3A4-4587-9991-D417CD1FA8C3}">
      <dgm:prSet/>
      <dgm:spPr/>
      <dgm:t>
        <a:bodyPr/>
        <a:lstStyle/>
        <a:p>
          <a:endParaRPr lang="en-US"/>
        </a:p>
      </dgm:t>
    </dgm:pt>
    <dgm:pt modelId="{89E25E2F-B69E-4709-AB7A-23E6511450E0}" type="pres">
      <dgm:prSet presAssocID="{44D1F3E3-9175-44F6-B9A7-2B52DC5976F7}" presName="linear" presStyleCnt="0">
        <dgm:presLayoutVars>
          <dgm:animLvl val="lvl"/>
          <dgm:resizeHandles val="exact"/>
        </dgm:presLayoutVars>
      </dgm:prSet>
      <dgm:spPr/>
    </dgm:pt>
    <dgm:pt modelId="{2DD83B49-2DE7-48C1-AD0C-5455FEEE67F9}" type="pres">
      <dgm:prSet presAssocID="{040D79E7-04F1-4869-B388-B716A6EE5235}" presName="parentText" presStyleLbl="node1" presStyleIdx="0" presStyleCnt="3">
        <dgm:presLayoutVars>
          <dgm:chMax val="0"/>
          <dgm:bulletEnabled val="1"/>
        </dgm:presLayoutVars>
      </dgm:prSet>
      <dgm:spPr/>
    </dgm:pt>
    <dgm:pt modelId="{91E7EB86-DE52-4680-A6FD-E63B76BCE987}" type="pres">
      <dgm:prSet presAssocID="{040D79E7-04F1-4869-B388-B716A6EE5235}" presName="childText" presStyleLbl="revTx" presStyleIdx="0" presStyleCnt="2">
        <dgm:presLayoutVars>
          <dgm:bulletEnabled val="1"/>
        </dgm:presLayoutVars>
      </dgm:prSet>
      <dgm:spPr/>
    </dgm:pt>
    <dgm:pt modelId="{89CF1C1D-06FF-42DE-B3BE-CD789235285C}" type="pres">
      <dgm:prSet presAssocID="{A62B233D-9DF7-4F45-B1A1-AC5628831C5A}" presName="parentText" presStyleLbl="node1" presStyleIdx="1" presStyleCnt="3">
        <dgm:presLayoutVars>
          <dgm:chMax val="0"/>
          <dgm:bulletEnabled val="1"/>
        </dgm:presLayoutVars>
      </dgm:prSet>
      <dgm:spPr/>
    </dgm:pt>
    <dgm:pt modelId="{74CC4F59-7372-4BCA-AD9D-0AB054EDA698}" type="pres">
      <dgm:prSet presAssocID="{A62B233D-9DF7-4F45-B1A1-AC5628831C5A}" presName="childText" presStyleLbl="revTx" presStyleIdx="1" presStyleCnt="2">
        <dgm:presLayoutVars>
          <dgm:bulletEnabled val="1"/>
        </dgm:presLayoutVars>
      </dgm:prSet>
      <dgm:spPr/>
    </dgm:pt>
    <dgm:pt modelId="{238F41FE-933C-45C8-847C-09F4EEB8B377}" type="pres">
      <dgm:prSet presAssocID="{F1AD35C6-3C71-4ADD-98B1-34D16F8CCABD}" presName="parentText" presStyleLbl="node1" presStyleIdx="2" presStyleCnt="3">
        <dgm:presLayoutVars>
          <dgm:chMax val="0"/>
          <dgm:bulletEnabled val="1"/>
        </dgm:presLayoutVars>
      </dgm:prSet>
      <dgm:spPr/>
    </dgm:pt>
  </dgm:ptLst>
  <dgm:cxnLst>
    <dgm:cxn modelId="{88CE8101-8691-43D6-855C-A32697CEE0B9}" srcId="{040D79E7-04F1-4869-B388-B716A6EE5235}" destId="{07CA1EC1-8FEB-4D66-9E93-2C34F6C43B23}" srcOrd="2" destOrd="0" parTransId="{61C6FCCF-1543-4E72-BA09-938BC8C0A024}" sibTransId="{45F6C066-B7D4-45B5-97C8-31BA546DDD19}"/>
    <dgm:cxn modelId="{566DFA1A-616B-4653-9369-57545D541D55}" srcId="{44D1F3E3-9175-44F6-B9A7-2B52DC5976F7}" destId="{A62B233D-9DF7-4F45-B1A1-AC5628831C5A}" srcOrd="1" destOrd="0" parTransId="{622DA43A-F2B6-491B-8C1B-27BEE972D02F}" sibTransId="{93DA16D9-26E4-40E5-B7C3-447AEA85D540}"/>
    <dgm:cxn modelId="{040FD31F-5730-4A13-B892-F975A490AD9E}" type="presOf" srcId="{A62B233D-9DF7-4F45-B1A1-AC5628831C5A}" destId="{89CF1C1D-06FF-42DE-B3BE-CD789235285C}" srcOrd="0" destOrd="0" presId="urn:microsoft.com/office/officeart/2005/8/layout/vList2"/>
    <dgm:cxn modelId="{20439628-84F2-421B-AE9F-F0DC3A5BA936}" type="presOf" srcId="{44D1F3E3-9175-44F6-B9A7-2B52DC5976F7}" destId="{89E25E2F-B69E-4709-AB7A-23E6511450E0}" srcOrd="0" destOrd="0" presId="urn:microsoft.com/office/officeart/2005/8/layout/vList2"/>
    <dgm:cxn modelId="{F4B66270-7CE2-4458-AA72-E7669CD589E7}" type="presOf" srcId="{040D79E7-04F1-4869-B388-B716A6EE5235}" destId="{2DD83B49-2DE7-48C1-AD0C-5455FEEE67F9}" srcOrd="0" destOrd="0" presId="urn:microsoft.com/office/officeart/2005/8/layout/vList2"/>
    <dgm:cxn modelId="{28A6A873-BD03-4E53-B329-DAE145CA0DB9}" srcId="{A62B233D-9DF7-4F45-B1A1-AC5628831C5A}" destId="{D99711E7-4243-467D-98A0-CB59EB77AB55}" srcOrd="0" destOrd="0" parTransId="{96059447-8CE8-419C-A4BA-5DEF41904C9F}" sibTransId="{F2FA5027-1629-46BB-A7BC-85759AA01C60}"/>
    <dgm:cxn modelId="{0B7D5F79-E088-470E-BE13-09BF3857AA4C}" type="presOf" srcId="{F1AD35C6-3C71-4ADD-98B1-34D16F8CCABD}" destId="{238F41FE-933C-45C8-847C-09F4EEB8B377}" srcOrd="0" destOrd="0" presId="urn:microsoft.com/office/officeart/2005/8/layout/vList2"/>
    <dgm:cxn modelId="{79C15879-CAC6-401E-82DB-033A51CCBC74}" type="presOf" srcId="{D99711E7-4243-467D-98A0-CB59EB77AB55}" destId="{74CC4F59-7372-4BCA-AD9D-0AB054EDA698}" srcOrd="0" destOrd="0" presId="urn:microsoft.com/office/officeart/2005/8/layout/vList2"/>
    <dgm:cxn modelId="{231CF67B-34BC-49E9-A352-059D42D5D12B}" type="presOf" srcId="{2E65023F-8860-4ACA-AC32-F5DEB54CA27D}" destId="{91E7EB86-DE52-4680-A6FD-E63B76BCE987}" srcOrd="0" destOrd="0" presId="urn:microsoft.com/office/officeart/2005/8/layout/vList2"/>
    <dgm:cxn modelId="{95EAA77D-36B3-4376-9F15-DE442CA8F979}" srcId="{44D1F3E3-9175-44F6-B9A7-2B52DC5976F7}" destId="{040D79E7-04F1-4869-B388-B716A6EE5235}" srcOrd="0" destOrd="0" parTransId="{764178BC-6E43-4A7E-A13D-49E84610CA32}" sibTransId="{4CE5727E-1F6F-47E1-AF11-238550849292}"/>
    <dgm:cxn modelId="{AFA2A283-5DF9-48F9-AA5C-A7403FBBD1AF}" srcId="{040D79E7-04F1-4869-B388-B716A6EE5235}" destId="{2E65023F-8860-4ACA-AC32-F5DEB54CA27D}" srcOrd="0" destOrd="0" parTransId="{DD009872-0305-45F5-B612-9E59FC03A7B8}" sibTransId="{8CA6A119-DC33-428A-964F-8CBE5E89D32D}"/>
    <dgm:cxn modelId="{E6377B98-BAA6-4A99-8B77-CE516C3E9F63}" srcId="{040D79E7-04F1-4869-B388-B716A6EE5235}" destId="{37F24F16-56DE-40CB-B7AC-E7ECA409CD98}" srcOrd="1" destOrd="0" parTransId="{E9580BD4-F070-4CB6-8B16-788D2EA7725D}" sibTransId="{31856D24-3B2F-4C43-B84F-23307E864A93}"/>
    <dgm:cxn modelId="{642414A6-7A16-4E77-AB0F-9AE83B749718}" srcId="{040D79E7-04F1-4869-B388-B716A6EE5235}" destId="{608CCD45-EE11-479D-81C1-5C5AAE965147}" srcOrd="3" destOrd="0" parTransId="{608E9232-EB35-41DE-9639-79EE01F80C17}" sibTransId="{9F2EE604-854F-4B31-82B3-A2FD2C5CBE5B}"/>
    <dgm:cxn modelId="{250917B0-11A1-48A1-A667-EF031293C71C}" type="presOf" srcId="{07CA1EC1-8FEB-4D66-9E93-2C34F6C43B23}" destId="{91E7EB86-DE52-4680-A6FD-E63B76BCE987}" srcOrd="0" destOrd="2" presId="urn:microsoft.com/office/officeart/2005/8/layout/vList2"/>
    <dgm:cxn modelId="{9B0071B0-EE28-41DE-892E-E0C1A4EA27B0}" type="presOf" srcId="{608CCD45-EE11-479D-81C1-5C5AAE965147}" destId="{91E7EB86-DE52-4680-A6FD-E63B76BCE987}" srcOrd="0" destOrd="3" presId="urn:microsoft.com/office/officeart/2005/8/layout/vList2"/>
    <dgm:cxn modelId="{EE4B28CE-D87A-49D0-9D65-8224E8185929}" type="presOf" srcId="{37F24F16-56DE-40CB-B7AC-E7ECA409CD98}" destId="{91E7EB86-DE52-4680-A6FD-E63B76BCE987}" srcOrd="0" destOrd="1" presId="urn:microsoft.com/office/officeart/2005/8/layout/vList2"/>
    <dgm:cxn modelId="{44CED3EC-D3A4-4587-9991-D417CD1FA8C3}" srcId="{44D1F3E3-9175-44F6-B9A7-2B52DC5976F7}" destId="{F1AD35C6-3C71-4ADD-98B1-34D16F8CCABD}" srcOrd="2" destOrd="0" parTransId="{B4D32CB7-19DF-408F-8905-376420DDFFDD}" sibTransId="{0BABA587-35EA-48D0-8222-14C968EAF11B}"/>
    <dgm:cxn modelId="{96CACE12-544A-4E10-880C-24E321978F88}" type="presParOf" srcId="{89E25E2F-B69E-4709-AB7A-23E6511450E0}" destId="{2DD83B49-2DE7-48C1-AD0C-5455FEEE67F9}" srcOrd="0" destOrd="0" presId="urn:microsoft.com/office/officeart/2005/8/layout/vList2"/>
    <dgm:cxn modelId="{3B8B0B8E-079B-43DA-A391-07EFA8BF579D}" type="presParOf" srcId="{89E25E2F-B69E-4709-AB7A-23E6511450E0}" destId="{91E7EB86-DE52-4680-A6FD-E63B76BCE987}" srcOrd="1" destOrd="0" presId="urn:microsoft.com/office/officeart/2005/8/layout/vList2"/>
    <dgm:cxn modelId="{8E32FA44-C116-4AAD-A74F-0FA319C28C31}" type="presParOf" srcId="{89E25E2F-B69E-4709-AB7A-23E6511450E0}" destId="{89CF1C1D-06FF-42DE-B3BE-CD789235285C}" srcOrd="2" destOrd="0" presId="urn:microsoft.com/office/officeart/2005/8/layout/vList2"/>
    <dgm:cxn modelId="{4E86E186-B82F-4DE7-ACD0-53B48B0514B2}" type="presParOf" srcId="{89E25E2F-B69E-4709-AB7A-23E6511450E0}" destId="{74CC4F59-7372-4BCA-AD9D-0AB054EDA698}" srcOrd="3" destOrd="0" presId="urn:microsoft.com/office/officeart/2005/8/layout/vList2"/>
    <dgm:cxn modelId="{41704C5B-23D0-4E9C-8285-6AC717BFA778}" type="presParOf" srcId="{89E25E2F-B69E-4709-AB7A-23E6511450E0}" destId="{238F41FE-933C-45C8-847C-09F4EEB8B377}"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D83B49-2DE7-48C1-AD0C-5455FEEE67F9}">
      <dsp:nvSpPr>
        <dsp:cNvPr id="0" name=""/>
        <dsp:cNvSpPr/>
      </dsp:nvSpPr>
      <dsp:spPr>
        <a:xfrm>
          <a:off x="0" y="48240"/>
          <a:ext cx="8731800" cy="6879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s-ES" sz="2800" b="0" i="0" kern="1200"/>
            <a:t>Alumnos:</a:t>
          </a:r>
          <a:endParaRPr lang="en-US" sz="2800" kern="1200"/>
        </a:p>
      </dsp:txBody>
      <dsp:txXfrm>
        <a:off x="33583" y="81823"/>
        <a:ext cx="8664634" cy="620794"/>
      </dsp:txXfrm>
    </dsp:sp>
    <dsp:sp modelId="{91E7EB86-DE52-4680-A6FD-E63B76BCE987}">
      <dsp:nvSpPr>
        <dsp:cNvPr id="0" name=""/>
        <dsp:cNvSpPr/>
      </dsp:nvSpPr>
      <dsp:spPr>
        <a:xfrm>
          <a:off x="0" y="736200"/>
          <a:ext cx="8731800" cy="150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7235"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en-US" sz="2200" kern="1200"/>
            <a:t>Alvarado Mestanza, Juan Carlos </a:t>
          </a:r>
        </a:p>
        <a:p>
          <a:pPr marL="228600" lvl="1" indent="-228600" algn="l" defTabSz="977900">
            <a:lnSpc>
              <a:spcPct val="90000"/>
            </a:lnSpc>
            <a:spcBef>
              <a:spcPct val="0"/>
            </a:spcBef>
            <a:spcAft>
              <a:spcPct val="20000"/>
            </a:spcAft>
            <a:buChar char="•"/>
          </a:pPr>
          <a:r>
            <a:rPr lang="en-US" sz="2200" kern="1200"/>
            <a:t>López Lozano, Diego Fernando </a:t>
          </a:r>
        </a:p>
        <a:p>
          <a:pPr marL="228600" lvl="1" indent="-228600" algn="l" defTabSz="977900">
            <a:lnSpc>
              <a:spcPct val="90000"/>
            </a:lnSpc>
            <a:spcBef>
              <a:spcPct val="0"/>
            </a:spcBef>
            <a:spcAft>
              <a:spcPct val="20000"/>
            </a:spcAft>
            <a:buChar char="•"/>
          </a:pPr>
          <a:r>
            <a:rPr lang="en-US" sz="2200" kern="1200"/>
            <a:t>Vilcapaza Huaman, Haeidy Cathleen </a:t>
          </a:r>
        </a:p>
        <a:p>
          <a:pPr marL="228600" lvl="1" indent="-228600" algn="l" defTabSz="977900">
            <a:lnSpc>
              <a:spcPct val="90000"/>
            </a:lnSpc>
            <a:spcBef>
              <a:spcPct val="0"/>
            </a:spcBef>
            <a:spcAft>
              <a:spcPct val="20000"/>
            </a:spcAft>
            <a:buChar char="•"/>
          </a:pPr>
          <a:r>
            <a:rPr lang="en-US" sz="2200" kern="1200"/>
            <a:t>Portilla Cano, Anthony Jesus </a:t>
          </a:r>
        </a:p>
      </dsp:txBody>
      <dsp:txXfrm>
        <a:off x="0" y="736200"/>
        <a:ext cx="8731800" cy="1506960"/>
      </dsp:txXfrm>
    </dsp:sp>
    <dsp:sp modelId="{89CF1C1D-06FF-42DE-B3BE-CD789235285C}">
      <dsp:nvSpPr>
        <dsp:cNvPr id="0" name=""/>
        <dsp:cNvSpPr/>
      </dsp:nvSpPr>
      <dsp:spPr>
        <a:xfrm>
          <a:off x="0" y="2243160"/>
          <a:ext cx="8731800" cy="6879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s-ES" sz="2800" b="0" i="0" kern="1200"/>
            <a:t>Profesor:</a:t>
          </a:r>
          <a:endParaRPr lang="en-US" sz="2800" kern="1200"/>
        </a:p>
      </dsp:txBody>
      <dsp:txXfrm>
        <a:off x="33583" y="2276743"/>
        <a:ext cx="8664634" cy="620794"/>
      </dsp:txXfrm>
    </dsp:sp>
    <dsp:sp modelId="{74CC4F59-7372-4BCA-AD9D-0AB054EDA698}">
      <dsp:nvSpPr>
        <dsp:cNvPr id="0" name=""/>
        <dsp:cNvSpPr/>
      </dsp:nvSpPr>
      <dsp:spPr>
        <a:xfrm>
          <a:off x="0" y="2931120"/>
          <a:ext cx="8731800" cy="463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7235"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es-ES" sz="2200" kern="1200"/>
            <a:t>Wester Zela</a:t>
          </a:r>
          <a:endParaRPr lang="en-US" sz="2200" kern="1200"/>
        </a:p>
      </dsp:txBody>
      <dsp:txXfrm>
        <a:off x="0" y="2931120"/>
        <a:ext cx="8731800" cy="463680"/>
      </dsp:txXfrm>
    </dsp:sp>
    <dsp:sp modelId="{238F41FE-933C-45C8-847C-09F4EEB8B377}">
      <dsp:nvSpPr>
        <dsp:cNvPr id="0" name=""/>
        <dsp:cNvSpPr/>
      </dsp:nvSpPr>
      <dsp:spPr>
        <a:xfrm>
          <a:off x="0" y="3394800"/>
          <a:ext cx="8731800" cy="6879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s-ES" sz="2800" b="0" i="0" kern="1200"/>
            <a:t>Lima, 03 de Agosto del 2025</a:t>
          </a:r>
          <a:endParaRPr lang="en-US" sz="2800" kern="1200"/>
        </a:p>
      </dsp:txBody>
      <dsp:txXfrm>
        <a:off x="33583" y="3428383"/>
        <a:ext cx="8664634" cy="62079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P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F81A62-31E7-4F10-9C9E-161920BEADA2}" type="datetimeFigureOut">
              <a:rPr lang="es-PE" smtClean="0"/>
              <a:t>8/08/2025</a:t>
            </a:fld>
            <a:endParaRPr lang="es-P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P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P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1DB8C8-15AB-4DFD-AF82-F86E477CAE19}" type="slidenum">
              <a:rPr lang="es-PE" smtClean="0"/>
              <a:t>‹Nº›</a:t>
            </a:fld>
            <a:endParaRPr lang="es-PE"/>
          </a:p>
        </p:txBody>
      </p:sp>
    </p:spTree>
    <p:extLst>
      <p:ext uri="{BB962C8B-B14F-4D97-AF65-F5344CB8AC3E}">
        <p14:creationId xmlns:p14="http://schemas.microsoft.com/office/powerpoint/2010/main" val="9095326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7" name="Google Shape;8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s-ES"/>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28D56B-8946-888D-6748-831FEC794C8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PE"/>
          </a:p>
        </p:txBody>
      </p:sp>
      <p:sp>
        <p:nvSpPr>
          <p:cNvPr id="3" name="Subtítulo 2">
            <a:extLst>
              <a:ext uri="{FF2B5EF4-FFF2-40B4-BE49-F238E27FC236}">
                <a16:creationId xmlns:a16="http://schemas.microsoft.com/office/drawing/2014/main" id="{63A105C9-AAE5-279E-D83B-555A0676D4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PE"/>
          </a:p>
        </p:txBody>
      </p:sp>
      <p:sp>
        <p:nvSpPr>
          <p:cNvPr id="4" name="Marcador de fecha 3">
            <a:extLst>
              <a:ext uri="{FF2B5EF4-FFF2-40B4-BE49-F238E27FC236}">
                <a16:creationId xmlns:a16="http://schemas.microsoft.com/office/drawing/2014/main" id="{66B9605C-C778-51E9-B8B9-38216F5EF55F}"/>
              </a:ext>
            </a:extLst>
          </p:cNvPr>
          <p:cNvSpPr>
            <a:spLocks noGrp="1"/>
          </p:cNvSpPr>
          <p:nvPr>
            <p:ph type="dt" sz="half" idx="10"/>
          </p:nvPr>
        </p:nvSpPr>
        <p:spPr/>
        <p:txBody>
          <a:bodyPr/>
          <a:lstStyle/>
          <a:p>
            <a:fld id="{3B42E637-3BBE-46D5-8FFF-9F5A1862DC8D}" type="datetimeFigureOut">
              <a:rPr lang="es-PE" smtClean="0"/>
              <a:t>8/08/2025</a:t>
            </a:fld>
            <a:endParaRPr lang="es-PE"/>
          </a:p>
        </p:txBody>
      </p:sp>
      <p:sp>
        <p:nvSpPr>
          <p:cNvPr id="5" name="Marcador de pie de página 4">
            <a:extLst>
              <a:ext uri="{FF2B5EF4-FFF2-40B4-BE49-F238E27FC236}">
                <a16:creationId xmlns:a16="http://schemas.microsoft.com/office/drawing/2014/main" id="{6B1F69B7-4747-6266-BD89-37188F69AE52}"/>
              </a:ext>
            </a:extLst>
          </p:cNvPr>
          <p:cNvSpPr>
            <a:spLocks noGrp="1"/>
          </p:cNvSpPr>
          <p:nvPr>
            <p:ph type="ftr" sz="quarter" idx="11"/>
          </p:nvPr>
        </p:nvSpPr>
        <p:spPr/>
        <p:txBody>
          <a:bodyPr/>
          <a:lstStyle/>
          <a:p>
            <a:endParaRPr lang="es-PE"/>
          </a:p>
        </p:txBody>
      </p:sp>
      <p:sp>
        <p:nvSpPr>
          <p:cNvPr id="6" name="Marcador de número de diapositiva 5">
            <a:extLst>
              <a:ext uri="{FF2B5EF4-FFF2-40B4-BE49-F238E27FC236}">
                <a16:creationId xmlns:a16="http://schemas.microsoft.com/office/drawing/2014/main" id="{60B6D690-2F7D-3EA2-E66C-239A0B6922FD}"/>
              </a:ext>
            </a:extLst>
          </p:cNvPr>
          <p:cNvSpPr>
            <a:spLocks noGrp="1"/>
          </p:cNvSpPr>
          <p:nvPr>
            <p:ph type="sldNum" sz="quarter" idx="12"/>
          </p:nvPr>
        </p:nvSpPr>
        <p:spPr/>
        <p:txBody>
          <a:bodyPr/>
          <a:lstStyle/>
          <a:p>
            <a:fld id="{1885C39D-A94B-4A50-9289-F90A409E6F0E}" type="slidenum">
              <a:rPr lang="es-PE" smtClean="0"/>
              <a:t>‹Nº›</a:t>
            </a:fld>
            <a:endParaRPr lang="es-PE"/>
          </a:p>
        </p:txBody>
      </p:sp>
    </p:spTree>
    <p:extLst>
      <p:ext uri="{BB962C8B-B14F-4D97-AF65-F5344CB8AC3E}">
        <p14:creationId xmlns:p14="http://schemas.microsoft.com/office/powerpoint/2010/main" val="2554949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3A275B-26CC-8158-89ED-13B3DB4B1E1C}"/>
              </a:ext>
            </a:extLst>
          </p:cNvPr>
          <p:cNvSpPr>
            <a:spLocks noGrp="1"/>
          </p:cNvSpPr>
          <p:nvPr>
            <p:ph type="title"/>
          </p:nvPr>
        </p:nvSpPr>
        <p:spPr/>
        <p:txBody>
          <a:bodyPr/>
          <a:lstStyle/>
          <a:p>
            <a:r>
              <a:rPr lang="es-ES"/>
              <a:t>Haga clic para modificar el estilo de título del patrón</a:t>
            </a:r>
            <a:endParaRPr lang="es-PE"/>
          </a:p>
        </p:txBody>
      </p:sp>
      <p:sp>
        <p:nvSpPr>
          <p:cNvPr id="3" name="Marcador de contenido 2">
            <a:extLst>
              <a:ext uri="{FF2B5EF4-FFF2-40B4-BE49-F238E27FC236}">
                <a16:creationId xmlns:a16="http://schemas.microsoft.com/office/drawing/2014/main" id="{D3B34AC9-4DC2-B505-26F8-D32854E4A6AF}"/>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Marcador de fecha 3">
            <a:extLst>
              <a:ext uri="{FF2B5EF4-FFF2-40B4-BE49-F238E27FC236}">
                <a16:creationId xmlns:a16="http://schemas.microsoft.com/office/drawing/2014/main" id="{E3415357-67D8-7014-743B-23C1A4E15D92}"/>
              </a:ext>
            </a:extLst>
          </p:cNvPr>
          <p:cNvSpPr>
            <a:spLocks noGrp="1"/>
          </p:cNvSpPr>
          <p:nvPr>
            <p:ph type="dt" sz="half" idx="10"/>
          </p:nvPr>
        </p:nvSpPr>
        <p:spPr/>
        <p:txBody>
          <a:bodyPr/>
          <a:lstStyle/>
          <a:p>
            <a:fld id="{3B42E637-3BBE-46D5-8FFF-9F5A1862DC8D}" type="datetimeFigureOut">
              <a:rPr lang="es-PE" smtClean="0"/>
              <a:t>8/08/2025</a:t>
            </a:fld>
            <a:endParaRPr lang="es-PE"/>
          </a:p>
        </p:txBody>
      </p:sp>
      <p:sp>
        <p:nvSpPr>
          <p:cNvPr id="5" name="Marcador de pie de página 4">
            <a:extLst>
              <a:ext uri="{FF2B5EF4-FFF2-40B4-BE49-F238E27FC236}">
                <a16:creationId xmlns:a16="http://schemas.microsoft.com/office/drawing/2014/main" id="{26A4728E-E3AF-C428-8096-EC064C4C7623}"/>
              </a:ext>
            </a:extLst>
          </p:cNvPr>
          <p:cNvSpPr>
            <a:spLocks noGrp="1"/>
          </p:cNvSpPr>
          <p:nvPr>
            <p:ph type="ftr" sz="quarter" idx="11"/>
          </p:nvPr>
        </p:nvSpPr>
        <p:spPr/>
        <p:txBody>
          <a:bodyPr/>
          <a:lstStyle/>
          <a:p>
            <a:endParaRPr lang="es-PE"/>
          </a:p>
        </p:txBody>
      </p:sp>
      <p:sp>
        <p:nvSpPr>
          <p:cNvPr id="6" name="Marcador de número de diapositiva 5">
            <a:extLst>
              <a:ext uri="{FF2B5EF4-FFF2-40B4-BE49-F238E27FC236}">
                <a16:creationId xmlns:a16="http://schemas.microsoft.com/office/drawing/2014/main" id="{111B1E5E-3A0B-DF74-84CB-C9F4121BECA3}"/>
              </a:ext>
            </a:extLst>
          </p:cNvPr>
          <p:cNvSpPr>
            <a:spLocks noGrp="1"/>
          </p:cNvSpPr>
          <p:nvPr>
            <p:ph type="sldNum" sz="quarter" idx="12"/>
          </p:nvPr>
        </p:nvSpPr>
        <p:spPr/>
        <p:txBody>
          <a:bodyPr/>
          <a:lstStyle/>
          <a:p>
            <a:fld id="{1885C39D-A94B-4A50-9289-F90A409E6F0E}" type="slidenum">
              <a:rPr lang="es-PE" smtClean="0"/>
              <a:t>‹Nº›</a:t>
            </a:fld>
            <a:endParaRPr lang="es-PE"/>
          </a:p>
        </p:txBody>
      </p:sp>
    </p:spTree>
    <p:extLst>
      <p:ext uri="{BB962C8B-B14F-4D97-AF65-F5344CB8AC3E}">
        <p14:creationId xmlns:p14="http://schemas.microsoft.com/office/powerpoint/2010/main" val="566520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5F16C4-625E-E5F2-0D16-DFB2C2A3C78A}"/>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PE"/>
          </a:p>
        </p:txBody>
      </p:sp>
      <p:sp>
        <p:nvSpPr>
          <p:cNvPr id="3" name="Marcador de texto 2">
            <a:extLst>
              <a:ext uri="{FF2B5EF4-FFF2-40B4-BE49-F238E27FC236}">
                <a16:creationId xmlns:a16="http://schemas.microsoft.com/office/drawing/2014/main" id="{F1EA919F-78E2-4243-0133-45930200BF0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264E88D-AF17-616D-B08F-F78EDEC20402}"/>
              </a:ext>
            </a:extLst>
          </p:cNvPr>
          <p:cNvSpPr>
            <a:spLocks noGrp="1"/>
          </p:cNvSpPr>
          <p:nvPr>
            <p:ph type="dt" sz="half" idx="10"/>
          </p:nvPr>
        </p:nvSpPr>
        <p:spPr/>
        <p:txBody>
          <a:bodyPr/>
          <a:lstStyle/>
          <a:p>
            <a:fld id="{3B42E637-3BBE-46D5-8FFF-9F5A1862DC8D}" type="datetimeFigureOut">
              <a:rPr lang="es-PE" smtClean="0"/>
              <a:t>8/08/2025</a:t>
            </a:fld>
            <a:endParaRPr lang="es-PE"/>
          </a:p>
        </p:txBody>
      </p:sp>
      <p:sp>
        <p:nvSpPr>
          <p:cNvPr id="5" name="Marcador de pie de página 4">
            <a:extLst>
              <a:ext uri="{FF2B5EF4-FFF2-40B4-BE49-F238E27FC236}">
                <a16:creationId xmlns:a16="http://schemas.microsoft.com/office/drawing/2014/main" id="{2642A4EE-41D7-4EEB-6B1D-D9F1B9A096E3}"/>
              </a:ext>
            </a:extLst>
          </p:cNvPr>
          <p:cNvSpPr>
            <a:spLocks noGrp="1"/>
          </p:cNvSpPr>
          <p:nvPr>
            <p:ph type="ftr" sz="quarter" idx="11"/>
          </p:nvPr>
        </p:nvSpPr>
        <p:spPr/>
        <p:txBody>
          <a:bodyPr/>
          <a:lstStyle/>
          <a:p>
            <a:endParaRPr lang="es-PE"/>
          </a:p>
        </p:txBody>
      </p:sp>
      <p:sp>
        <p:nvSpPr>
          <p:cNvPr id="6" name="Marcador de número de diapositiva 5">
            <a:extLst>
              <a:ext uri="{FF2B5EF4-FFF2-40B4-BE49-F238E27FC236}">
                <a16:creationId xmlns:a16="http://schemas.microsoft.com/office/drawing/2014/main" id="{AF8DAEFA-3038-BC4E-8E86-5EC59464D8D1}"/>
              </a:ext>
            </a:extLst>
          </p:cNvPr>
          <p:cNvSpPr>
            <a:spLocks noGrp="1"/>
          </p:cNvSpPr>
          <p:nvPr>
            <p:ph type="sldNum" sz="quarter" idx="12"/>
          </p:nvPr>
        </p:nvSpPr>
        <p:spPr/>
        <p:txBody>
          <a:bodyPr/>
          <a:lstStyle/>
          <a:p>
            <a:fld id="{1885C39D-A94B-4A50-9289-F90A409E6F0E}" type="slidenum">
              <a:rPr lang="es-PE" smtClean="0"/>
              <a:t>‹Nº›</a:t>
            </a:fld>
            <a:endParaRPr lang="es-PE"/>
          </a:p>
        </p:txBody>
      </p:sp>
    </p:spTree>
    <p:extLst>
      <p:ext uri="{BB962C8B-B14F-4D97-AF65-F5344CB8AC3E}">
        <p14:creationId xmlns:p14="http://schemas.microsoft.com/office/powerpoint/2010/main" val="30905738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6871BC-9400-0E2F-D7CE-7F72A7C20ED7}"/>
              </a:ext>
            </a:extLst>
          </p:cNvPr>
          <p:cNvSpPr>
            <a:spLocks noGrp="1"/>
          </p:cNvSpPr>
          <p:nvPr>
            <p:ph type="title"/>
          </p:nvPr>
        </p:nvSpPr>
        <p:spPr/>
        <p:txBody>
          <a:bodyPr/>
          <a:lstStyle/>
          <a:p>
            <a:r>
              <a:rPr lang="es-ES"/>
              <a:t>Haga clic para modificar el estilo de título del patrón</a:t>
            </a:r>
            <a:endParaRPr lang="es-PE"/>
          </a:p>
        </p:txBody>
      </p:sp>
      <p:sp>
        <p:nvSpPr>
          <p:cNvPr id="3" name="Marcador de contenido 2">
            <a:extLst>
              <a:ext uri="{FF2B5EF4-FFF2-40B4-BE49-F238E27FC236}">
                <a16:creationId xmlns:a16="http://schemas.microsoft.com/office/drawing/2014/main" id="{6E3BD60E-D1DF-E76F-0475-E38FCB1C05F5}"/>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Marcador de contenido 3">
            <a:extLst>
              <a:ext uri="{FF2B5EF4-FFF2-40B4-BE49-F238E27FC236}">
                <a16:creationId xmlns:a16="http://schemas.microsoft.com/office/drawing/2014/main" id="{EBDE3DDB-75DF-5892-3BD7-22BB48DB35B0}"/>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5" name="Marcador de fecha 4">
            <a:extLst>
              <a:ext uri="{FF2B5EF4-FFF2-40B4-BE49-F238E27FC236}">
                <a16:creationId xmlns:a16="http://schemas.microsoft.com/office/drawing/2014/main" id="{C5DC78A4-648D-B8DF-5CBB-1B3803D2B8D5}"/>
              </a:ext>
            </a:extLst>
          </p:cNvPr>
          <p:cNvSpPr>
            <a:spLocks noGrp="1"/>
          </p:cNvSpPr>
          <p:nvPr>
            <p:ph type="dt" sz="half" idx="10"/>
          </p:nvPr>
        </p:nvSpPr>
        <p:spPr/>
        <p:txBody>
          <a:bodyPr/>
          <a:lstStyle/>
          <a:p>
            <a:fld id="{3B42E637-3BBE-46D5-8FFF-9F5A1862DC8D}" type="datetimeFigureOut">
              <a:rPr lang="es-PE" smtClean="0"/>
              <a:t>8/08/2025</a:t>
            </a:fld>
            <a:endParaRPr lang="es-PE"/>
          </a:p>
        </p:txBody>
      </p:sp>
      <p:sp>
        <p:nvSpPr>
          <p:cNvPr id="6" name="Marcador de pie de página 5">
            <a:extLst>
              <a:ext uri="{FF2B5EF4-FFF2-40B4-BE49-F238E27FC236}">
                <a16:creationId xmlns:a16="http://schemas.microsoft.com/office/drawing/2014/main" id="{70B5A4EC-C743-B24B-3E8C-8133051892CD}"/>
              </a:ext>
            </a:extLst>
          </p:cNvPr>
          <p:cNvSpPr>
            <a:spLocks noGrp="1"/>
          </p:cNvSpPr>
          <p:nvPr>
            <p:ph type="ftr" sz="quarter" idx="11"/>
          </p:nvPr>
        </p:nvSpPr>
        <p:spPr/>
        <p:txBody>
          <a:bodyPr/>
          <a:lstStyle/>
          <a:p>
            <a:endParaRPr lang="es-PE"/>
          </a:p>
        </p:txBody>
      </p:sp>
      <p:sp>
        <p:nvSpPr>
          <p:cNvPr id="7" name="Marcador de número de diapositiva 6">
            <a:extLst>
              <a:ext uri="{FF2B5EF4-FFF2-40B4-BE49-F238E27FC236}">
                <a16:creationId xmlns:a16="http://schemas.microsoft.com/office/drawing/2014/main" id="{30DB4ED2-0D55-A683-90AC-BAB42002683E}"/>
              </a:ext>
            </a:extLst>
          </p:cNvPr>
          <p:cNvSpPr>
            <a:spLocks noGrp="1"/>
          </p:cNvSpPr>
          <p:nvPr>
            <p:ph type="sldNum" sz="quarter" idx="12"/>
          </p:nvPr>
        </p:nvSpPr>
        <p:spPr/>
        <p:txBody>
          <a:bodyPr/>
          <a:lstStyle/>
          <a:p>
            <a:fld id="{1885C39D-A94B-4A50-9289-F90A409E6F0E}" type="slidenum">
              <a:rPr lang="es-PE" smtClean="0"/>
              <a:t>‹Nº›</a:t>
            </a:fld>
            <a:endParaRPr lang="es-PE"/>
          </a:p>
        </p:txBody>
      </p:sp>
    </p:spTree>
    <p:extLst>
      <p:ext uri="{BB962C8B-B14F-4D97-AF65-F5344CB8AC3E}">
        <p14:creationId xmlns:p14="http://schemas.microsoft.com/office/powerpoint/2010/main" val="2086292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A7A0EED-1496-89D7-2C3F-0B7375C2EFF5}"/>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PE"/>
          </a:p>
        </p:txBody>
      </p:sp>
      <p:sp>
        <p:nvSpPr>
          <p:cNvPr id="3" name="Marcador de texto 2">
            <a:extLst>
              <a:ext uri="{FF2B5EF4-FFF2-40B4-BE49-F238E27FC236}">
                <a16:creationId xmlns:a16="http://schemas.microsoft.com/office/drawing/2014/main" id="{24774F76-9CFA-E1AF-E392-A3D4974F9E1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C193C9B-1ECE-F5D6-F448-6205A8F3F1CC}"/>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5" name="Marcador de texto 4">
            <a:extLst>
              <a:ext uri="{FF2B5EF4-FFF2-40B4-BE49-F238E27FC236}">
                <a16:creationId xmlns:a16="http://schemas.microsoft.com/office/drawing/2014/main" id="{760EFB93-4CF1-06CB-CCD4-C1E70CDB30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A1B7563-2B2F-48C6-51FE-4D6A1E83BA70}"/>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7" name="Marcador de fecha 6">
            <a:extLst>
              <a:ext uri="{FF2B5EF4-FFF2-40B4-BE49-F238E27FC236}">
                <a16:creationId xmlns:a16="http://schemas.microsoft.com/office/drawing/2014/main" id="{0B435900-43E3-E8C2-2560-CCB29EAA2F67}"/>
              </a:ext>
            </a:extLst>
          </p:cNvPr>
          <p:cNvSpPr>
            <a:spLocks noGrp="1"/>
          </p:cNvSpPr>
          <p:nvPr>
            <p:ph type="dt" sz="half" idx="10"/>
          </p:nvPr>
        </p:nvSpPr>
        <p:spPr/>
        <p:txBody>
          <a:bodyPr/>
          <a:lstStyle/>
          <a:p>
            <a:fld id="{3B42E637-3BBE-46D5-8FFF-9F5A1862DC8D}" type="datetimeFigureOut">
              <a:rPr lang="es-PE" smtClean="0"/>
              <a:t>8/08/2025</a:t>
            </a:fld>
            <a:endParaRPr lang="es-PE"/>
          </a:p>
        </p:txBody>
      </p:sp>
      <p:sp>
        <p:nvSpPr>
          <p:cNvPr id="8" name="Marcador de pie de página 7">
            <a:extLst>
              <a:ext uri="{FF2B5EF4-FFF2-40B4-BE49-F238E27FC236}">
                <a16:creationId xmlns:a16="http://schemas.microsoft.com/office/drawing/2014/main" id="{B9022BC4-6C32-330E-6867-3FFF4937C4B1}"/>
              </a:ext>
            </a:extLst>
          </p:cNvPr>
          <p:cNvSpPr>
            <a:spLocks noGrp="1"/>
          </p:cNvSpPr>
          <p:nvPr>
            <p:ph type="ftr" sz="quarter" idx="11"/>
          </p:nvPr>
        </p:nvSpPr>
        <p:spPr/>
        <p:txBody>
          <a:bodyPr/>
          <a:lstStyle/>
          <a:p>
            <a:endParaRPr lang="es-PE"/>
          </a:p>
        </p:txBody>
      </p:sp>
      <p:sp>
        <p:nvSpPr>
          <p:cNvPr id="9" name="Marcador de número de diapositiva 8">
            <a:extLst>
              <a:ext uri="{FF2B5EF4-FFF2-40B4-BE49-F238E27FC236}">
                <a16:creationId xmlns:a16="http://schemas.microsoft.com/office/drawing/2014/main" id="{1D9E6E9B-EF10-5EF4-62BB-CC91ADAB8824}"/>
              </a:ext>
            </a:extLst>
          </p:cNvPr>
          <p:cNvSpPr>
            <a:spLocks noGrp="1"/>
          </p:cNvSpPr>
          <p:nvPr>
            <p:ph type="sldNum" sz="quarter" idx="12"/>
          </p:nvPr>
        </p:nvSpPr>
        <p:spPr/>
        <p:txBody>
          <a:bodyPr/>
          <a:lstStyle/>
          <a:p>
            <a:fld id="{1885C39D-A94B-4A50-9289-F90A409E6F0E}" type="slidenum">
              <a:rPr lang="es-PE" smtClean="0"/>
              <a:t>‹Nº›</a:t>
            </a:fld>
            <a:endParaRPr lang="es-PE"/>
          </a:p>
        </p:txBody>
      </p:sp>
    </p:spTree>
    <p:extLst>
      <p:ext uri="{BB962C8B-B14F-4D97-AF65-F5344CB8AC3E}">
        <p14:creationId xmlns:p14="http://schemas.microsoft.com/office/powerpoint/2010/main" val="12572119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A70B2C7-C8A6-DB56-E1D7-4DF49B2950D2}"/>
              </a:ext>
            </a:extLst>
          </p:cNvPr>
          <p:cNvSpPr>
            <a:spLocks noGrp="1"/>
          </p:cNvSpPr>
          <p:nvPr>
            <p:ph type="title"/>
          </p:nvPr>
        </p:nvSpPr>
        <p:spPr/>
        <p:txBody>
          <a:bodyPr/>
          <a:lstStyle/>
          <a:p>
            <a:r>
              <a:rPr lang="es-ES"/>
              <a:t>Haga clic para modificar el estilo de título del patrón</a:t>
            </a:r>
            <a:endParaRPr lang="es-PE"/>
          </a:p>
        </p:txBody>
      </p:sp>
      <p:sp>
        <p:nvSpPr>
          <p:cNvPr id="3" name="Marcador de fecha 2">
            <a:extLst>
              <a:ext uri="{FF2B5EF4-FFF2-40B4-BE49-F238E27FC236}">
                <a16:creationId xmlns:a16="http://schemas.microsoft.com/office/drawing/2014/main" id="{8255771C-DA60-3983-C953-12D77F9504F2}"/>
              </a:ext>
            </a:extLst>
          </p:cNvPr>
          <p:cNvSpPr>
            <a:spLocks noGrp="1"/>
          </p:cNvSpPr>
          <p:nvPr>
            <p:ph type="dt" sz="half" idx="10"/>
          </p:nvPr>
        </p:nvSpPr>
        <p:spPr/>
        <p:txBody>
          <a:bodyPr/>
          <a:lstStyle/>
          <a:p>
            <a:fld id="{3B42E637-3BBE-46D5-8FFF-9F5A1862DC8D}" type="datetimeFigureOut">
              <a:rPr lang="es-PE" smtClean="0"/>
              <a:t>8/08/2025</a:t>
            </a:fld>
            <a:endParaRPr lang="es-PE"/>
          </a:p>
        </p:txBody>
      </p:sp>
      <p:sp>
        <p:nvSpPr>
          <p:cNvPr id="4" name="Marcador de pie de página 3">
            <a:extLst>
              <a:ext uri="{FF2B5EF4-FFF2-40B4-BE49-F238E27FC236}">
                <a16:creationId xmlns:a16="http://schemas.microsoft.com/office/drawing/2014/main" id="{BD11FF18-482D-469B-05A4-D989EC0892CB}"/>
              </a:ext>
            </a:extLst>
          </p:cNvPr>
          <p:cNvSpPr>
            <a:spLocks noGrp="1"/>
          </p:cNvSpPr>
          <p:nvPr>
            <p:ph type="ftr" sz="quarter" idx="11"/>
          </p:nvPr>
        </p:nvSpPr>
        <p:spPr/>
        <p:txBody>
          <a:bodyPr/>
          <a:lstStyle/>
          <a:p>
            <a:endParaRPr lang="es-PE"/>
          </a:p>
        </p:txBody>
      </p:sp>
      <p:sp>
        <p:nvSpPr>
          <p:cNvPr id="5" name="Marcador de número de diapositiva 4">
            <a:extLst>
              <a:ext uri="{FF2B5EF4-FFF2-40B4-BE49-F238E27FC236}">
                <a16:creationId xmlns:a16="http://schemas.microsoft.com/office/drawing/2014/main" id="{1FC141C4-7084-D826-C5D9-0827E5FA3727}"/>
              </a:ext>
            </a:extLst>
          </p:cNvPr>
          <p:cNvSpPr>
            <a:spLocks noGrp="1"/>
          </p:cNvSpPr>
          <p:nvPr>
            <p:ph type="sldNum" sz="quarter" idx="12"/>
          </p:nvPr>
        </p:nvSpPr>
        <p:spPr/>
        <p:txBody>
          <a:bodyPr/>
          <a:lstStyle/>
          <a:p>
            <a:fld id="{1885C39D-A94B-4A50-9289-F90A409E6F0E}" type="slidenum">
              <a:rPr lang="es-PE" smtClean="0"/>
              <a:t>‹Nº›</a:t>
            </a:fld>
            <a:endParaRPr lang="es-PE"/>
          </a:p>
        </p:txBody>
      </p:sp>
    </p:spTree>
    <p:extLst>
      <p:ext uri="{BB962C8B-B14F-4D97-AF65-F5344CB8AC3E}">
        <p14:creationId xmlns:p14="http://schemas.microsoft.com/office/powerpoint/2010/main" val="1177429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8B728F2-A69B-8266-680E-E5C8BBE65056}"/>
              </a:ext>
            </a:extLst>
          </p:cNvPr>
          <p:cNvSpPr>
            <a:spLocks noGrp="1"/>
          </p:cNvSpPr>
          <p:nvPr>
            <p:ph type="dt" sz="half" idx="10"/>
          </p:nvPr>
        </p:nvSpPr>
        <p:spPr/>
        <p:txBody>
          <a:bodyPr/>
          <a:lstStyle/>
          <a:p>
            <a:fld id="{3B42E637-3BBE-46D5-8FFF-9F5A1862DC8D}" type="datetimeFigureOut">
              <a:rPr lang="es-PE" smtClean="0"/>
              <a:t>8/08/2025</a:t>
            </a:fld>
            <a:endParaRPr lang="es-PE"/>
          </a:p>
        </p:txBody>
      </p:sp>
      <p:sp>
        <p:nvSpPr>
          <p:cNvPr id="3" name="Marcador de pie de página 2">
            <a:extLst>
              <a:ext uri="{FF2B5EF4-FFF2-40B4-BE49-F238E27FC236}">
                <a16:creationId xmlns:a16="http://schemas.microsoft.com/office/drawing/2014/main" id="{F368E04A-D27A-EA85-7D27-D8416ACA7B3E}"/>
              </a:ext>
            </a:extLst>
          </p:cNvPr>
          <p:cNvSpPr>
            <a:spLocks noGrp="1"/>
          </p:cNvSpPr>
          <p:nvPr>
            <p:ph type="ftr" sz="quarter" idx="11"/>
          </p:nvPr>
        </p:nvSpPr>
        <p:spPr/>
        <p:txBody>
          <a:bodyPr/>
          <a:lstStyle/>
          <a:p>
            <a:endParaRPr lang="es-PE"/>
          </a:p>
        </p:txBody>
      </p:sp>
      <p:sp>
        <p:nvSpPr>
          <p:cNvPr id="4" name="Marcador de número de diapositiva 3">
            <a:extLst>
              <a:ext uri="{FF2B5EF4-FFF2-40B4-BE49-F238E27FC236}">
                <a16:creationId xmlns:a16="http://schemas.microsoft.com/office/drawing/2014/main" id="{BB64B9AD-6334-B332-5332-97D9BF98CD29}"/>
              </a:ext>
            </a:extLst>
          </p:cNvPr>
          <p:cNvSpPr>
            <a:spLocks noGrp="1"/>
          </p:cNvSpPr>
          <p:nvPr>
            <p:ph type="sldNum" sz="quarter" idx="12"/>
          </p:nvPr>
        </p:nvSpPr>
        <p:spPr/>
        <p:txBody>
          <a:bodyPr/>
          <a:lstStyle/>
          <a:p>
            <a:fld id="{1885C39D-A94B-4A50-9289-F90A409E6F0E}" type="slidenum">
              <a:rPr lang="es-PE" smtClean="0"/>
              <a:t>‹Nº›</a:t>
            </a:fld>
            <a:endParaRPr lang="es-PE"/>
          </a:p>
        </p:txBody>
      </p:sp>
    </p:spTree>
    <p:extLst>
      <p:ext uri="{BB962C8B-B14F-4D97-AF65-F5344CB8AC3E}">
        <p14:creationId xmlns:p14="http://schemas.microsoft.com/office/powerpoint/2010/main" val="33838854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D5B4C5-4038-185E-D447-2F43DA89431E}"/>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PE"/>
          </a:p>
        </p:txBody>
      </p:sp>
      <p:sp>
        <p:nvSpPr>
          <p:cNvPr id="3" name="Marcador de contenido 2">
            <a:extLst>
              <a:ext uri="{FF2B5EF4-FFF2-40B4-BE49-F238E27FC236}">
                <a16:creationId xmlns:a16="http://schemas.microsoft.com/office/drawing/2014/main" id="{4BC1CAAD-85CE-7C29-3E81-6B9F90E289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Marcador de texto 3">
            <a:extLst>
              <a:ext uri="{FF2B5EF4-FFF2-40B4-BE49-F238E27FC236}">
                <a16:creationId xmlns:a16="http://schemas.microsoft.com/office/drawing/2014/main" id="{7D46C412-21F1-9C2F-740D-AD7FF9DB8B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4C28202-F6D3-E809-B5FE-87F571BE3991}"/>
              </a:ext>
            </a:extLst>
          </p:cNvPr>
          <p:cNvSpPr>
            <a:spLocks noGrp="1"/>
          </p:cNvSpPr>
          <p:nvPr>
            <p:ph type="dt" sz="half" idx="10"/>
          </p:nvPr>
        </p:nvSpPr>
        <p:spPr/>
        <p:txBody>
          <a:bodyPr/>
          <a:lstStyle/>
          <a:p>
            <a:fld id="{3B42E637-3BBE-46D5-8FFF-9F5A1862DC8D}" type="datetimeFigureOut">
              <a:rPr lang="es-PE" smtClean="0"/>
              <a:t>8/08/2025</a:t>
            </a:fld>
            <a:endParaRPr lang="es-PE"/>
          </a:p>
        </p:txBody>
      </p:sp>
      <p:sp>
        <p:nvSpPr>
          <p:cNvPr id="6" name="Marcador de pie de página 5">
            <a:extLst>
              <a:ext uri="{FF2B5EF4-FFF2-40B4-BE49-F238E27FC236}">
                <a16:creationId xmlns:a16="http://schemas.microsoft.com/office/drawing/2014/main" id="{2CF42B6C-D5C4-3525-B90E-79C894D62FCC}"/>
              </a:ext>
            </a:extLst>
          </p:cNvPr>
          <p:cNvSpPr>
            <a:spLocks noGrp="1"/>
          </p:cNvSpPr>
          <p:nvPr>
            <p:ph type="ftr" sz="quarter" idx="11"/>
          </p:nvPr>
        </p:nvSpPr>
        <p:spPr/>
        <p:txBody>
          <a:bodyPr/>
          <a:lstStyle/>
          <a:p>
            <a:endParaRPr lang="es-PE"/>
          </a:p>
        </p:txBody>
      </p:sp>
      <p:sp>
        <p:nvSpPr>
          <p:cNvPr id="7" name="Marcador de número de diapositiva 6">
            <a:extLst>
              <a:ext uri="{FF2B5EF4-FFF2-40B4-BE49-F238E27FC236}">
                <a16:creationId xmlns:a16="http://schemas.microsoft.com/office/drawing/2014/main" id="{EBDDAD7B-CC4E-0409-EF3A-0EE66B82BF8A}"/>
              </a:ext>
            </a:extLst>
          </p:cNvPr>
          <p:cNvSpPr>
            <a:spLocks noGrp="1"/>
          </p:cNvSpPr>
          <p:nvPr>
            <p:ph type="sldNum" sz="quarter" idx="12"/>
          </p:nvPr>
        </p:nvSpPr>
        <p:spPr/>
        <p:txBody>
          <a:bodyPr/>
          <a:lstStyle/>
          <a:p>
            <a:fld id="{1885C39D-A94B-4A50-9289-F90A409E6F0E}" type="slidenum">
              <a:rPr lang="es-PE" smtClean="0"/>
              <a:t>‹Nº›</a:t>
            </a:fld>
            <a:endParaRPr lang="es-PE"/>
          </a:p>
        </p:txBody>
      </p:sp>
    </p:spTree>
    <p:extLst>
      <p:ext uri="{BB962C8B-B14F-4D97-AF65-F5344CB8AC3E}">
        <p14:creationId xmlns:p14="http://schemas.microsoft.com/office/powerpoint/2010/main" val="4155331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C1809A-10F2-D381-A660-547523F5848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PE"/>
          </a:p>
        </p:txBody>
      </p:sp>
      <p:sp>
        <p:nvSpPr>
          <p:cNvPr id="3" name="Marcador de posición de imagen 2">
            <a:extLst>
              <a:ext uri="{FF2B5EF4-FFF2-40B4-BE49-F238E27FC236}">
                <a16:creationId xmlns:a16="http://schemas.microsoft.com/office/drawing/2014/main" id="{84C47765-388E-1E9A-18DA-22F6251AC8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a:extLst>
              <a:ext uri="{FF2B5EF4-FFF2-40B4-BE49-F238E27FC236}">
                <a16:creationId xmlns:a16="http://schemas.microsoft.com/office/drawing/2014/main" id="{1B0A74C6-D52A-64CB-CCDE-BF355F8D55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589BE05-1161-52A9-1A16-D4F3E3D0D467}"/>
              </a:ext>
            </a:extLst>
          </p:cNvPr>
          <p:cNvSpPr>
            <a:spLocks noGrp="1"/>
          </p:cNvSpPr>
          <p:nvPr>
            <p:ph type="dt" sz="half" idx="10"/>
          </p:nvPr>
        </p:nvSpPr>
        <p:spPr/>
        <p:txBody>
          <a:bodyPr/>
          <a:lstStyle/>
          <a:p>
            <a:fld id="{3B42E637-3BBE-46D5-8FFF-9F5A1862DC8D}" type="datetimeFigureOut">
              <a:rPr lang="es-PE" smtClean="0"/>
              <a:t>8/08/2025</a:t>
            </a:fld>
            <a:endParaRPr lang="es-PE"/>
          </a:p>
        </p:txBody>
      </p:sp>
      <p:sp>
        <p:nvSpPr>
          <p:cNvPr id="6" name="Marcador de pie de página 5">
            <a:extLst>
              <a:ext uri="{FF2B5EF4-FFF2-40B4-BE49-F238E27FC236}">
                <a16:creationId xmlns:a16="http://schemas.microsoft.com/office/drawing/2014/main" id="{CF21D338-256B-FBFD-C909-0212D524884C}"/>
              </a:ext>
            </a:extLst>
          </p:cNvPr>
          <p:cNvSpPr>
            <a:spLocks noGrp="1"/>
          </p:cNvSpPr>
          <p:nvPr>
            <p:ph type="ftr" sz="quarter" idx="11"/>
          </p:nvPr>
        </p:nvSpPr>
        <p:spPr/>
        <p:txBody>
          <a:bodyPr/>
          <a:lstStyle/>
          <a:p>
            <a:endParaRPr lang="es-PE"/>
          </a:p>
        </p:txBody>
      </p:sp>
      <p:sp>
        <p:nvSpPr>
          <p:cNvPr id="7" name="Marcador de número de diapositiva 6">
            <a:extLst>
              <a:ext uri="{FF2B5EF4-FFF2-40B4-BE49-F238E27FC236}">
                <a16:creationId xmlns:a16="http://schemas.microsoft.com/office/drawing/2014/main" id="{FA8A4F3C-26C8-7026-AEB0-28006B04D092}"/>
              </a:ext>
            </a:extLst>
          </p:cNvPr>
          <p:cNvSpPr>
            <a:spLocks noGrp="1"/>
          </p:cNvSpPr>
          <p:nvPr>
            <p:ph type="sldNum" sz="quarter" idx="12"/>
          </p:nvPr>
        </p:nvSpPr>
        <p:spPr/>
        <p:txBody>
          <a:bodyPr/>
          <a:lstStyle/>
          <a:p>
            <a:fld id="{1885C39D-A94B-4A50-9289-F90A409E6F0E}" type="slidenum">
              <a:rPr lang="es-PE" smtClean="0"/>
              <a:t>‹Nº›</a:t>
            </a:fld>
            <a:endParaRPr lang="es-PE"/>
          </a:p>
        </p:txBody>
      </p:sp>
    </p:spTree>
    <p:extLst>
      <p:ext uri="{BB962C8B-B14F-4D97-AF65-F5344CB8AC3E}">
        <p14:creationId xmlns:p14="http://schemas.microsoft.com/office/powerpoint/2010/main" val="1550530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5F45C3-1AAC-BBD7-C0E6-B95033967BB3}"/>
              </a:ext>
            </a:extLst>
          </p:cNvPr>
          <p:cNvSpPr>
            <a:spLocks noGrp="1"/>
          </p:cNvSpPr>
          <p:nvPr>
            <p:ph type="title"/>
          </p:nvPr>
        </p:nvSpPr>
        <p:spPr/>
        <p:txBody>
          <a:bodyPr/>
          <a:lstStyle/>
          <a:p>
            <a:r>
              <a:rPr lang="es-ES"/>
              <a:t>Haga clic para modificar el estilo de título del patrón</a:t>
            </a:r>
            <a:endParaRPr lang="es-PE"/>
          </a:p>
        </p:txBody>
      </p:sp>
      <p:sp>
        <p:nvSpPr>
          <p:cNvPr id="3" name="Marcador de texto vertical 2">
            <a:extLst>
              <a:ext uri="{FF2B5EF4-FFF2-40B4-BE49-F238E27FC236}">
                <a16:creationId xmlns:a16="http://schemas.microsoft.com/office/drawing/2014/main" id="{AF84963F-58F4-3A83-6915-190CFA7BECA9}"/>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Marcador de fecha 3">
            <a:extLst>
              <a:ext uri="{FF2B5EF4-FFF2-40B4-BE49-F238E27FC236}">
                <a16:creationId xmlns:a16="http://schemas.microsoft.com/office/drawing/2014/main" id="{AB54C5C7-11D2-EA97-2460-E2B2EA176DC0}"/>
              </a:ext>
            </a:extLst>
          </p:cNvPr>
          <p:cNvSpPr>
            <a:spLocks noGrp="1"/>
          </p:cNvSpPr>
          <p:nvPr>
            <p:ph type="dt" sz="half" idx="10"/>
          </p:nvPr>
        </p:nvSpPr>
        <p:spPr/>
        <p:txBody>
          <a:bodyPr/>
          <a:lstStyle/>
          <a:p>
            <a:fld id="{3B42E637-3BBE-46D5-8FFF-9F5A1862DC8D}" type="datetimeFigureOut">
              <a:rPr lang="es-PE" smtClean="0"/>
              <a:t>8/08/2025</a:t>
            </a:fld>
            <a:endParaRPr lang="es-PE"/>
          </a:p>
        </p:txBody>
      </p:sp>
      <p:sp>
        <p:nvSpPr>
          <p:cNvPr id="5" name="Marcador de pie de página 4">
            <a:extLst>
              <a:ext uri="{FF2B5EF4-FFF2-40B4-BE49-F238E27FC236}">
                <a16:creationId xmlns:a16="http://schemas.microsoft.com/office/drawing/2014/main" id="{8FEE0DA7-7BEB-AA93-11BF-19EC8D1B8CB1}"/>
              </a:ext>
            </a:extLst>
          </p:cNvPr>
          <p:cNvSpPr>
            <a:spLocks noGrp="1"/>
          </p:cNvSpPr>
          <p:nvPr>
            <p:ph type="ftr" sz="quarter" idx="11"/>
          </p:nvPr>
        </p:nvSpPr>
        <p:spPr/>
        <p:txBody>
          <a:bodyPr/>
          <a:lstStyle/>
          <a:p>
            <a:endParaRPr lang="es-PE"/>
          </a:p>
        </p:txBody>
      </p:sp>
      <p:sp>
        <p:nvSpPr>
          <p:cNvPr id="6" name="Marcador de número de diapositiva 5">
            <a:extLst>
              <a:ext uri="{FF2B5EF4-FFF2-40B4-BE49-F238E27FC236}">
                <a16:creationId xmlns:a16="http://schemas.microsoft.com/office/drawing/2014/main" id="{976A2148-2CCE-8364-43B9-F3D14AE7BBD8}"/>
              </a:ext>
            </a:extLst>
          </p:cNvPr>
          <p:cNvSpPr>
            <a:spLocks noGrp="1"/>
          </p:cNvSpPr>
          <p:nvPr>
            <p:ph type="sldNum" sz="quarter" idx="12"/>
          </p:nvPr>
        </p:nvSpPr>
        <p:spPr/>
        <p:txBody>
          <a:bodyPr/>
          <a:lstStyle/>
          <a:p>
            <a:fld id="{1885C39D-A94B-4A50-9289-F90A409E6F0E}" type="slidenum">
              <a:rPr lang="es-PE" smtClean="0"/>
              <a:t>‹Nº›</a:t>
            </a:fld>
            <a:endParaRPr lang="es-PE"/>
          </a:p>
        </p:txBody>
      </p:sp>
    </p:spTree>
    <p:extLst>
      <p:ext uri="{BB962C8B-B14F-4D97-AF65-F5344CB8AC3E}">
        <p14:creationId xmlns:p14="http://schemas.microsoft.com/office/powerpoint/2010/main" val="3417946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7D18DED-BD74-71F0-7FB8-DAEDEC552109}"/>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PE"/>
          </a:p>
        </p:txBody>
      </p:sp>
      <p:sp>
        <p:nvSpPr>
          <p:cNvPr id="3" name="Marcador de texto vertical 2">
            <a:extLst>
              <a:ext uri="{FF2B5EF4-FFF2-40B4-BE49-F238E27FC236}">
                <a16:creationId xmlns:a16="http://schemas.microsoft.com/office/drawing/2014/main" id="{9A2DAF5A-413E-DEFF-4305-2ABFA399E918}"/>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Marcador de fecha 3">
            <a:extLst>
              <a:ext uri="{FF2B5EF4-FFF2-40B4-BE49-F238E27FC236}">
                <a16:creationId xmlns:a16="http://schemas.microsoft.com/office/drawing/2014/main" id="{84E081A6-BB10-0181-6648-CFAC17E66C16}"/>
              </a:ext>
            </a:extLst>
          </p:cNvPr>
          <p:cNvSpPr>
            <a:spLocks noGrp="1"/>
          </p:cNvSpPr>
          <p:nvPr>
            <p:ph type="dt" sz="half" idx="10"/>
          </p:nvPr>
        </p:nvSpPr>
        <p:spPr/>
        <p:txBody>
          <a:bodyPr/>
          <a:lstStyle/>
          <a:p>
            <a:fld id="{3B42E637-3BBE-46D5-8FFF-9F5A1862DC8D}" type="datetimeFigureOut">
              <a:rPr lang="es-PE" smtClean="0"/>
              <a:t>8/08/2025</a:t>
            </a:fld>
            <a:endParaRPr lang="es-PE"/>
          </a:p>
        </p:txBody>
      </p:sp>
      <p:sp>
        <p:nvSpPr>
          <p:cNvPr id="5" name="Marcador de pie de página 4">
            <a:extLst>
              <a:ext uri="{FF2B5EF4-FFF2-40B4-BE49-F238E27FC236}">
                <a16:creationId xmlns:a16="http://schemas.microsoft.com/office/drawing/2014/main" id="{23C23114-0C67-0B8F-2D95-9DC66B4D1CE9}"/>
              </a:ext>
            </a:extLst>
          </p:cNvPr>
          <p:cNvSpPr>
            <a:spLocks noGrp="1"/>
          </p:cNvSpPr>
          <p:nvPr>
            <p:ph type="ftr" sz="quarter" idx="11"/>
          </p:nvPr>
        </p:nvSpPr>
        <p:spPr/>
        <p:txBody>
          <a:bodyPr/>
          <a:lstStyle/>
          <a:p>
            <a:endParaRPr lang="es-PE"/>
          </a:p>
        </p:txBody>
      </p:sp>
      <p:sp>
        <p:nvSpPr>
          <p:cNvPr id="6" name="Marcador de número de diapositiva 5">
            <a:extLst>
              <a:ext uri="{FF2B5EF4-FFF2-40B4-BE49-F238E27FC236}">
                <a16:creationId xmlns:a16="http://schemas.microsoft.com/office/drawing/2014/main" id="{13D17634-66C7-6A2D-86EF-E0B26B57C341}"/>
              </a:ext>
            </a:extLst>
          </p:cNvPr>
          <p:cNvSpPr>
            <a:spLocks noGrp="1"/>
          </p:cNvSpPr>
          <p:nvPr>
            <p:ph type="sldNum" sz="quarter" idx="12"/>
          </p:nvPr>
        </p:nvSpPr>
        <p:spPr/>
        <p:txBody>
          <a:bodyPr/>
          <a:lstStyle/>
          <a:p>
            <a:fld id="{1885C39D-A94B-4A50-9289-F90A409E6F0E}" type="slidenum">
              <a:rPr lang="es-PE" smtClean="0"/>
              <a:t>‹Nº›</a:t>
            </a:fld>
            <a:endParaRPr lang="es-PE"/>
          </a:p>
        </p:txBody>
      </p:sp>
    </p:spTree>
    <p:extLst>
      <p:ext uri="{BB962C8B-B14F-4D97-AF65-F5344CB8AC3E}">
        <p14:creationId xmlns:p14="http://schemas.microsoft.com/office/powerpoint/2010/main" val="984383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91AF11A-AAFB-04D7-F909-2080B5903F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PE"/>
          </a:p>
        </p:txBody>
      </p:sp>
      <p:sp>
        <p:nvSpPr>
          <p:cNvPr id="3" name="Marcador de texto 2">
            <a:extLst>
              <a:ext uri="{FF2B5EF4-FFF2-40B4-BE49-F238E27FC236}">
                <a16:creationId xmlns:a16="http://schemas.microsoft.com/office/drawing/2014/main" id="{5550B9C5-0516-831B-5B66-C51D23FF26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Marcador de fecha 3">
            <a:extLst>
              <a:ext uri="{FF2B5EF4-FFF2-40B4-BE49-F238E27FC236}">
                <a16:creationId xmlns:a16="http://schemas.microsoft.com/office/drawing/2014/main" id="{CA5849CE-DBDC-14CF-9CAB-487A22621D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B42E637-3BBE-46D5-8FFF-9F5A1862DC8D}" type="datetimeFigureOut">
              <a:rPr lang="es-PE" smtClean="0"/>
              <a:t>8/08/2025</a:t>
            </a:fld>
            <a:endParaRPr lang="es-PE"/>
          </a:p>
        </p:txBody>
      </p:sp>
      <p:sp>
        <p:nvSpPr>
          <p:cNvPr id="5" name="Marcador de pie de página 4">
            <a:extLst>
              <a:ext uri="{FF2B5EF4-FFF2-40B4-BE49-F238E27FC236}">
                <a16:creationId xmlns:a16="http://schemas.microsoft.com/office/drawing/2014/main" id="{F6508C3A-3438-57B3-DFAC-E3FE28AC23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PE"/>
          </a:p>
        </p:txBody>
      </p:sp>
      <p:sp>
        <p:nvSpPr>
          <p:cNvPr id="6" name="Marcador de número de diapositiva 5">
            <a:extLst>
              <a:ext uri="{FF2B5EF4-FFF2-40B4-BE49-F238E27FC236}">
                <a16:creationId xmlns:a16="http://schemas.microsoft.com/office/drawing/2014/main" id="{1E826539-E143-A379-5400-9A091641FC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885C39D-A94B-4A50-9289-F90A409E6F0E}" type="slidenum">
              <a:rPr lang="es-PE" smtClean="0"/>
              <a:t>‹Nº›</a:t>
            </a:fld>
            <a:endParaRPr lang="es-PE"/>
          </a:p>
        </p:txBody>
      </p:sp>
    </p:spTree>
    <p:extLst>
      <p:ext uri="{BB962C8B-B14F-4D97-AF65-F5344CB8AC3E}">
        <p14:creationId xmlns:p14="http://schemas.microsoft.com/office/powerpoint/2010/main" val="1301886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pic>
        <p:nvPicPr>
          <p:cNvPr id="91" name="Google Shape;91;p1" descr="Logotipo&#10;&#10;Descripción generada automáticamente"/>
          <p:cNvPicPr preferRelativeResize="0"/>
          <p:nvPr/>
        </p:nvPicPr>
        <p:blipFill rotWithShape="1">
          <a:blip r:embed="rId3">
            <a:alphaModFix/>
          </a:blip>
          <a:srcRect/>
          <a:stretch/>
        </p:blipFill>
        <p:spPr>
          <a:xfrm>
            <a:off x="1" y="216311"/>
            <a:ext cx="838198" cy="838198"/>
          </a:xfrm>
          <a:prstGeom prst="rect">
            <a:avLst/>
          </a:prstGeom>
          <a:noFill/>
          <a:ln>
            <a:noFill/>
          </a:ln>
        </p:spPr>
      </p:pic>
      <p:sp>
        <p:nvSpPr>
          <p:cNvPr id="92" name="Google Shape;92;p1"/>
          <p:cNvSpPr/>
          <p:nvPr/>
        </p:nvSpPr>
        <p:spPr>
          <a:xfrm>
            <a:off x="838200" y="334800"/>
            <a:ext cx="5344500" cy="523200"/>
          </a:xfrm>
          <a:prstGeom prst="rect">
            <a:avLst/>
          </a:prstGeom>
          <a:noFill/>
          <a:ln>
            <a:noFill/>
          </a:ln>
          <a:effectLst>
            <a:outerShdw blurRad="50800" dist="38100" dir="13500000" algn="br" rotWithShape="0">
              <a:srgbClr val="000000">
                <a:alpha val="40000"/>
              </a:srgbClr>
            </a:outerShdw>
          </a:effectLst>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s-ES" sz="1400" b="1" i="0" u="none" strike="noStrike" cap="none" dirty="0">
                <a:solidFill>
                  <a:schemeClr val="dk1"/>
                </a:solidFill>
                <a:latin typeface="Arial"/>
                <a:ea typeface="Arial"/>
                <a:cs typeface="Arial"/>
                <a:sym typeface="Arial"/>
              </a:rPr>
              <a:t>UNIVERSIDAD NACIONAL DE INGENIERÍA</a:t>
            </a:r>
            <a:br>
              <a:rPr lang="es-ES" sz="1400" b="1" i="0" u="none" strike="noStrike" cap="none" dirty="0">
                <a:solidFill>
                  <a:schemeClr val="dk1"/>
                </a:solidFill>
                <a:latin typeface="Arial"/>
                <a:ea typeface="Arial"/>
                <a:cs typeface="Arial"/>
                <a:sym typeface="Arial"/>
              </a:rPr>
            </a:br>
            <a:r>
              <a:rPr lang="es-ES" sz="1400" b="1" i="0" u="none" strike="noStrike" cap="none" dirty="0">
                <a:solidFill>
                  <a:schemeClr val="dk1"/>
                </a:solidFill>
                <a:latin typeface="Arial"/>
                <a:ea typeface="Arial"/>
                <a:cs typeface="Arial"/>
                <a:sym typeface="Arial"/>
              </a:rPr>
              <a:t>FACULTAD DE INGENIERÍA INDUSTRIAL Y DE SISTEMAS</a:t>
            </a:r>
            <a:endParaRPr sz="1400" b="0" i="0" u="none" strike="noStrike" cap="none" dirty="0">
              <a:solidFill>
                <a:srgbClr val="000000"/>
              </a:solidFill>
              <a:latin typeface="Arial"/>
              <a:ea typeface="Arial"/>
              <a:cs typeface="Arial"/>
              <a:sym typeface="Arial"/>
            </a:endParaRPr>
          </a:p>
        </p:txBody>
      </p:sp>
      <p:sp>
        <p:nvSpPr>
          <p:cNvPr id="93" name="Google Shape;93;p1"/>
          <p:cNvSpPr/>
          <p:nvPr/>
        </p:nvSpPr>
        <p:spPr>
          <a:xfrm>
            <a:off x="9016181" y="246306"/>
            <a:ext cx="3074098" cy="369291"/>
          </a:xfrm>
          <a:prstGeom prst="rect">
            <a:avLst/>
          </a:prstGeom>
          <a:noFill/>
          <a:ln>
            <a:noFill/>
          </a:ln>
          <a:effectLst>
            <a:outerShdw blurRad="50800" dist="38100" dir="13500000" algn="br" rotWithShape="0">
              <a:srgbClr val="000000">
                <a:alpha val="40000"/>
              </a:srgbClr>
            </a:outerShdw>
          </a:effectLst>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s-ES" b="1" dirty="0">
                <a:solidFill>
                  <a:schemeClr val="dk1"/>
                </a:solidFill>
              </a:rPr>
              <a:t>Curso: NLP</a:t>
            </a:r>
          </a:p>
        </p:txBody>
      </p:sp>
      <p:sp>
        <p:nvSpPr>
          <p:cNvPr id="94" name="Google Shape;94;p1"/>
          <p:cNvSpPr txBox="1"/>
          <p:nvPr/>
        </p:nvSpPr>
        <p:spPr>
          <a:xfrm>
            <a:off x="661480" y="1147014"/>
            <a:ext cx="10525327" cy="1245333"/>
          </a:xfrm>
          <a:prstGeom prst="rect">
            <a:avLst/>
          </a:prstGeom>
          <a:noFill/>
          <a:ln>
            <a:noFill/>
          </a:ln>
        </p:spPr>
        <p:txBody>
          <a:bodyPr spcFirstLastPara="1" wrap="square" lIns="91425" tIns="45700" rIns="91425" bIns="45700" anchor="ctr" anchorCtr="0">
            <a:noAutofit/>
          </a:bodyPr>
          <a:lstStyle/>
          <a:p>
            <a:pPr marL="0" marR="0" lvl="0" indent="0" rtl="0">
              <a:lnSpc>
                <a:spcPct val="90000"/>
              </a:lnSpc>
              <a:spcBef>
                <a:spcPts val="0"/>
              </a:spcBef>
              <a:spcAft>
                <a:spcPts val="0"/>
              </a:spcAft>
              <a:buClr>
                <a:srgbClr val="000000"/>
              </a:buClr>
              <a:buSzPts val="2000"/>
              <a:buFont typeface="Arial"/>
              <a:buNone/>
            </a:pPr>
            <a:r>
              <a:rPr lang="es-ES" sz="2000" b="1" i="0" u="none" strike="noStrike" cap="none" dirty="0">
                <a:solidFill>
                  <a:srgbClr val="000000"/>
                </a:solidFill>
                <a:latin typeface="Arial"/>
                <a:ea typeface="Arial"/>
                <a:cs typeface="Arial"/>
                <a:sym typeface="Arial"/>
              </a:rPr>
              <a:t>Proyecto Final:</a:t>
            </a:r>
            <a:br>
              <a:rPr lang="es-ES" sz="2000" b="1" i="0" u="none" strike="noStrike" cap="none" dirty="0">
                <a:solidFill>
                  <a:srgbClr val="000000"/>
                </a:solidFill>
                <a:latin typeface="Arial"/>
                <a:ea typeface="Arial"/>
                <a:cs typeface="Arial"/>
                <a:sym typeface="Arial"/>
              </a:rPr>
            </a:br>
            <a:endParaRPr sz="2000" b="1" dirty="0"/>
          </a:p>
          <a:p>
            <a:pPr marL="0" marR="0" lvl="0" indent="0" algn="just" rtl="0">
              <a:lnSpc>
                <a:spcPct val="90000"/>
              </a:lnSpc>
              <a:spcBef>
                <a:spcPts val="0"/>
              </a:spcBef>
              <a:spcAft>
                <a:spcPts val="0"/>
              </a:spcAft>
              <a:buClr>
                <a:srgbClr val="000000"/>
              </a:buClr>
              <a:buSzPts val="2000"/>
              <a:buFont typeface="Arial"/>
              <a:buNone/>
            </a:pPr>
            <a:r>
              <a:rPr lang="es-ES" sz="2000" b="1" i="0" u="none" strike="noStrike" cap="none" dirty="0" err="1">
                <a:solidFill>
                  <a:schemeClr val="dk1"/>
                </a:solidFill>
                <a:latin typeface="Arial"/>
                <a:ea typeface="Arial"/>
                <a:cs typeface="Arial"/>
                <a:sym typeface="Arial"/>
              </a:rPr>
              <a:t>Chatbot</a:t>
            </a:r>
            <a:r>
              <a:rPr lang="es-ES" sz="2000" b="1" i="0" u="none" strike="noStrike" cap="none" dirty="0">
                <a:solidFill>
                  <a:schemeClr val="dk1"/>
                </a:solidFill>
                <a:latin typeface="Arial"/>
                <a:ea typeface="Arial"/>
                <a:cs typeface="Arial"/>
                <a:sym typeface="Arial"/>
              </a:rPr>
              <a:t> </a:t>
            </a:r>
            <a:r>
              <a:rPr lang="es-ES" sz="2000" b="1" dirty="0">
                <a:solidFill>
                  <a:schemeClr val="dk1"/>
                </a:solidFill>
                <a:latin typeface="Arial"/>
                <a:ea typeface="Arial"/>
                <a:cs typeface="Arial"/>
                <a:sym typeface="Arial"/>
              </a:rPr>
              <a:t>como apoyo para trámites gubernamentales</a:t>
            </a:r>
            <a:endParaRPr sz="2800" b="1" i="0" u="none" strike="noStrike" cap="none" dirty="0">
              <a:solidFill>
                <a:schemeClr val="dk1"/>
              </a:solidFill>
              <a:latin typeface="Arial"/>
              <a:ea typeface="Arial"/>
              <a:cs typeface="Arial"/>
              <a:sym typeface="Arial"/>
            </a:endParaRPr>
          </a:p>
        </p:txBody>
      </p:sp>
      <p:sp>
        <p:nvSpPr>
          <p:cNvPr id="96" name="Google Shape;96;p1"/>
          <p:cNvSpPr/>
          <p:nvPr/>
        </p:nvSpPr>
        <p:spPr>
          <a:xfrm>
            <a:off x="5943600" y="3276600"/>
            <a:ext cx="3048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graphicFrame>
        <p:nvGraphicFramePr>
          <p:cNvPr id="98" name="Google Shape;95;p1">
            <a:extLst>
              <a:ext uri="{FF2B5EF4-FFF2-40B4-BE49-F238E27FC236}">
                <a16:creationId xmlns:a16="http://schemas.microsoft.com/office/drawing/2014/main" id="{5AEAF1D3-EDCB-161F-72EA-3FDB183C676B}"/>
              </a:ext>
            </a:extLst>
          </p:cNvPr>
          <p:cNvGraphicFramePr/>
          <p:nvPr/>
        </p:nvGraphicFramePr>
        <p:xfrm>
          <a:off x="838199" y="2392200"/>
          <a:ext cx="8731800" cy="4131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5DBAF7-8A50-4AD5-50C4-2597E0B087E4}"/>
              </a:ext>
            </a:extLst>
          </p:cNvPr>
          <p:cNvSpPr>
            <a:spLocks noGrp="1"/>
          </p:cNvSpPr>
          <p:nvPr>
            <p:ph type="title"/>
          </p:nvPr>
        </p:nvSpPr>
        <p:spPr/>
        <p:txBody>
          <a:bodyPr/>
          <a:lstStyle/>
          <a:p>
            <a:r>
              <a:rPr lang="es-ES" dirty="0"/>
              <a:t>Resumen</a:t>
            </a:r>
            <a:endParaRPr lang="es-PE" dirty="0"/>
          </a:p>
        </p:txBody>
      </p:sp>
      <p:sp>
        <p:nvSpPr>
          <p:cNvPr id="3" name="Marcador de contenido 2">
            <a:extLst>
              <a:ext uri="{FF2B5EF4-FFF2-40B4-BE49-F238E27FC236}">
                <a16:creationId xmlns:a16="http://schemas.microsoft.com/office/drawing/2014/main" id="{CFBE4EB8-B030-7DE3-AC0D-A2A8F989096C}"/>
              </a:ext>
            </a:extLst>
          </p:cNvPr>
          <p:cNvSpPr>
            <a:spLocks noGrp="1"/>
          </p:cNvSpPr>
          <p:nvPr>
            <p:ph idx="1"/>
          </p:nvPr>
        </p:nvSpPr>
        <p:spPr/>
        <p:txBody>
          <a:bodyPr/>
          <a:lstStyle/>
          <a:p>
            <a:pPr>
              <a:lnSpc>
                <a:spcPct val="150000"/>
              </a:lnSpc>
            </a:pPr>
            <a:r>
              <a:rPr lang="es-ES" sz="2000" dirty="0"/>
              <a:t>En este estudio se aplica técnicas de NLP para poder desarrollar un agente inteligente que ayude a los peruanos con los tramites relacionados al gobierno. Se usó diferentes arquitecturas para mejorar la generación de respuestas de mi modelo LLM como lo es el uso de RAG y el uso de </a:t>
            </a:r>
            <a:r>
              <a:rPr lang="en-US" sz="2000" dirty="0"/>
              <a:t>Document Refinement with Sentence-Level Re-ranking and Reconstruction (DSLR)</a:t>
            </a:r>
            <a:endParaRPr lang="es-PE" sz="2000" dirty="0"/>
          </a:p>
          <a:p>
            <a:pPr>
              <a:lnSpc>
                <a:spcPct val="150000"/>
              </a:lnSpc>
            </a:pPr>
            <a:endParaRPr lang="es-PE" sz="2000" dirty="0"/>
          </a:p>
        </p:txBody>
      </p:sp>
    </p:spTree>
    <p:extLst>
      <p:ext uri="{BB962C8B-B14F-4D97-AF65-F5344CB8AC3E}">
        <p14:creationId xmlns:p14="http://schemas.microsoft.com/office/powerpoint/2010/main" val="38319141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9B5E0-2416-992F-DBE1-992A5B73B437}"/>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12CA8A96-9F52-1293-3E30-C4C36B2A2BF3}"/>
              </a:ext>
            </a:extLst>
          </p:cNvPr>
          <p:cNvSpPr>
            <a:spLocks noGrp="1"/>
          </p:cNvSpPr>
          <p:nvPr>
            <p:ph type="title"/>
          </p:nvPr>
        </p:nvSpPr>
        <p:spPr/>
        <p:txBody>
          <a:bodyPr/>
          <a:lstStyle/>
          <a:p>
            <a:r>
              <a:rPr lang="es-ES"/>
              <a:t>Introducción</a:t>
            </a:r>
            <a:endParaRPr lang="es-PE" dirty="0"/>
          </a:p>
        </p:txBody>
      </p:sp>
      <p:sp>
        <p:nvSpPr>
          <p:cNvPr id="3" name="Marcador de contenido 2">
            <a:extLst>
              <a:ext uri="{FF2B5EF4-FFF2-40B4-BE49-F238E27FC236}">
                <a16:creationId xmlns:a16="http://schemas.microsoft.com/office/drawing/2014/main" id="{E435B559-B1CE-B153-CC3E-4AB252567657}"/>
              </a:ext>
            </a:extLst>
          </p:cNvPr>
          <p:cNvSpPr>
            <a:spLocks noGrp="1"/>
          </p:cNvSpPr>
          <p:nvPr>
            <p:ph idx="1"/>
          </p:nvPr>
        </p:nvSpPr>
        <p:spPr/>
        <p:txBody>
          <a:bodyPr>
            <a:normAutofit lnSpcReduction="10000"/>
          </a:bodyPr>
          <a:lstStyle/>
          <a:p>
            <a:pPr algn="just">
              <a:lnSpc>
                <a:spcPct val="150000"/>
              </a:lnSpc>
            </a:pPr>
            <a:r>
              <a:rPr lang="es-ES" sz="2000" dirty="0"/>
              <a:t>En la actualidad, a pesar de los avances en digitalización y gobierno electrónico muchos peruanos continúan experimentando dificultades para comprender los requisitos, canales y pasos adecuados para realizar sus tramites. Esto y la cantidad desmedida de información mal organizada en las entidades publicas genera frustración y perdida de tiempo en las personas. Como consecuencia de esto, las personas deben recurrir a realizar consultas presenciales, llamadas o consultas por redes sociales. Siendo la primera opción la más utilizada ya que las llamadas la mayoría de las veces es contestada por un </a:t>
            </a:r>
            <a:r>
              <a:rPr lang="es-ES" sz="2000" dirty="0" err="1"/>
              <a:t>bot</a:t>
            </a:r>
            <a:r>
              <a:rPr lang="es-ES" sz="2000" dirty="0"/>
              <a:t> limitado por ciertas respuestas, donde el asesor brilla por su ausencia o esta saturado por la cantidad de personas que buscan realizar consultas, de igual manera ocurre con la consulta por redes sociales</a:t>
            </a:r>
            <a:endParaRPr lang="es-PE" sz="2000" dirty="0"/>
          </a:p>
        </p:txBody>
      </p:sp>
    </p:spTree>
    <p:extLst>
      <p:ext uri="{BB962C8B-B14F-4D97-AF65-F5344CB8AC3E}">
        <p14:creationId xmlns:p14="http://schemas.microsoft.com/office/powerpoint/2010/main" val="3470783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4330D-12C0-C4E9-9C64-189ED2060E2F}"/>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4279D414-CBFA-9EBF-666A-47A281862BF9}"/>
              </a:ext>
            </a:extLst>
          </p:cNvPr>
          <p:cNvSpPr>
            <a:spLocks noGrp="1"/>
          </p:cNvSpPr>
          <p:nvPr>
            <p:ph type="title"/>
          </p:nvPr>
        </p:nvSpPr>
        <p:spPr/>
        <p:txBody>
          <a:bodyPr/>
          <a:lstStyle/>
          <a:p>
            <a:r>
              <a:rPr lang="es-ES" dirty="0"/>
              <a:t>Problemática</a:t>
            </a:r>
            <a:endParaRPr lang="es-PE" dirty="0"/>
          </a:p>
        </p:txBody>
      </p:sp>
      <p:sp>
        <p:nvSpPr>
          <p:cNvPr id="3" name="Marcador de contenido 2">
            <a:extLst>
              <a:ext uri="{FF2B5EF4-FFF2-40B4-BE49-F238E27FC236}">
                <a16:creationId xmlns:a16="http://schemas.microsoft.com/office/drawing/2014/main" id="{A996EDC8-49F5-98F3-1F4D-769A80D94C1D}"/>
              </a:ext>
            </a:extLst>
          </p:cNvPr>
          <p:cNvSpPr>
            <a:spLocks noGrp="1"/>
          </p:cNvSpPr>
          <p:nvPr>
            <p:ph idx="1"/>
          </p:nvPr>
        </p:nvSpPr>
        <p:spPr>
          <a:xfrm>
            <a:off x="838199" y="1825625"/>
            <a:ext cx="5117068" cy="4351338"/>
          </a:xfrm>
        </p:spPr>
        <p:txBody>
          <a:bodyPr>
            <a:normAutofit fontScale="85000" lnSpcReduction="10000"/>
          </a:bodyPr>
          <a:lstStyle/>
          <a:p>
            <a:pPr algn="just">
              <a:lnSpc>
                <a:spcPct val="160000"/>
              </a:lnSpc>
            </a:pPr>
            <a:r>
              <a:rPr lang="es-PE" sz="2000" b="1" dirty="0"/>
              <a:t>Problema Principal: </a:t>
            </a:r>
            <a:r>
              <a:rPr lang="es-PE" sz="2000" dirty="0"/>
              <a:t>El problema identificado es la barrera de acceso, falta de comprensión y eficiencia que tiene la persona al intentar realizar tramites del estado lo que genera perdida de tiempo, desinformación y frustración</a:t>
            </a:r>
          </a:p>
          <a:p>
            <a:pPr>
              <a:lnSpc>
                <a:spcPct val="160000"/>
              </a:lnSpc>
            </a:pPr>
            <a:r>
              <a:rPr lang="es-PE" sz="2000" b="1" dirty="0"/>
              <a:t>Problemas Específicos:</a:t>
            </a:r>
          </a:p>
          <a:p>
            <a:pPr lvl="1" algn="just">
              <a:lnSpc>
                <a:spcPct val="160000"/>
              </a:lnSpc>
            </a:pPr>
            <a:r>
              <a:rPr lang="es-PE" sz="1600" b="1" dirty="0"/>
              <a:t>Información dispersa:</a:t>
            </a:r>
            <a:r>
              <a:rPr lang="es-PE" sz="1600" dirty="0"/>
              <a:t> La información oficial está dispersa y muchas veces mal organizada</a:t>
            </a:r>
          </a:p>
          <a:p>
            <a:pPr lvl="1" algn="just">
              <a:lnSpc>
                <a:spcPct val="160000"/>
              </a:lnSpc>
            </a:pPr>
            <a:r>
              <a:rPr lang="es-PE" sz="1600" b="1" dirty="0"/>
              <a:t>Baja disponibilidad de atención personalizada: </a:t>
            </a:r>
            <a:r>
              <a:rPr lang="es-PE" sz="1600" dirty="0"/>
              <a:t>Canales de atención saturados. Chatbots básicos limitados a preguntas básicas</a:t>
            </a:r>
          </a:p>
          <a:p>
            <a:pPr lvl="1"/>
            <a:endParaRPr lang="es-PE" sz="1600" dirty="0"/>
          </a:p>
        </p:txBody>
      </p:sp>
      <p:pic>
        <p:nvPicPr>
          <p:cNvPr id="5" name="Imagen 4">
            <a:extLst>
              <a:ext uri="{FF2B5EF4-FFF2-40B4-BE49-F238E27FC236}">
                <a16:creationId xmlns:a16="http://schemas.microsoft.com/office/drawing/2014/main" id="{C7ABFF20-06F2-04FE-2E33-A642E1E96C5D}"/>
              </a:ext>
            </a:extLst>
          </p:cNvPr>
          <p:cNvPicPr>
            <a:picLocks noChangeAspect="1"/>
          </p:cNvPicPr>
          <p:nvPr/>
        </p:nvPicPr>
        <p:blipFill>
          <a:blip r:embed="rId2"/>
          <a:srcRect t="7659"/>
          <a:stretch>
            <a:fillRect/>
          </a:stretch>
        </p:blipFill>
        <p:spPr>
          <a:xfrm>
            <a:off x="6236733" y="953696"/>
            <a:ext cx="5688173" cy="3810635"/>
          </a:xfrm>
          <a:prstGeom prst="rect">
            <a:avLst/>
          </a:prstGeom>
          <a:ln>
            <a:solidFill>
              <a:schemeClr val="tx1"/>
            </a:solidFill>
          </a:ln>
        </p:spPr>
      </p:pic>
      <p:pic>
        <p:nvPicPr>
          <p:cNvPr id="7" name="Imagen 6">
            <a:extLst>
              <a:ext uri="{FF2B5EF4-FFF2-40B4-BE49-F238E27FC236}">
                <a16:creationId xmlns:a16="http://schemas.microsoft.com/office/drawing/2014/main" id="{249A5283-3205-00DC-DBB7-306E1BFA116A}"/>
              </a:ext>
            </a:extLst>
          </p:cNvPr>
          <p:cNvPicPr>
            <a:picLocks noChangeAspect="1"/>
          </p:cNvPicPr>
          <p:nvPr/>
        </p:nvPicPr>
        <p:blipFill>
          <a:blip r:embed="rId3"/>
          <a:stretch>
            <a:fillRect/>
          </a:stretch>
        </p:blipFill>
        <p:spPr>
          <a:xfrm>
            <a:off x="6198190" y="5077432"/>
            <a:ext cx="5765261" cy="1099531"/>
          </a:xfrm>
          <a:prstGeom prst="rect">
            <a:avLst/>
          </a:prstGeom>
          <a:ln>
            <a:solidFill>
              <a:schemeClr val="tx1"/>
            </a:solidFill>
          </a:ln>
        </p:spPr>
      </p:pic>
    </p:spTree>
    <p:extLst>
      <p:ext uri="{BB962C8B-B14F-4D97-AF65-F5344CB8AC3E}">
        <p14:creationId xmlns:p14="http://schemas.microsoft.com/office/powerpoint/2010/main" val="914880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6DE5AF-98D8-3748-24E4-BD1CFD4D5473}"/>
              </a:ext>
            </a:extLst>
          </p:cNvPr>
          <p:cNvSpPr>
            <a:spLocks noGrp="1"/>
          </p:cNvSpPr>
          <p:nvPr>
            <p:ph type="title"/>
          </p:nvPr>
        </p:nvSpPr>
        <p:spPr/>
        <p:txBody>
          <a:bodyPr/>
          <a:lstStyle/>
          <a:p>
            <a:r>
              <a:rPr lang="es-ES" dirty="0"/>
              <a:t>Objetivos</a:t>
            </a:r>
            <a:endParaRPr lang="es-PE" dirty="0"/>
          </a:p>
        </p:txBody>
      </p:sp>
      <p:sp>
        <p:nvSpPr>
          <p:cNvPr id="3" name="Marcador de contenido 2">
            <a:extLst>
              <a:ext uri="{FF2B5EF4-FFF2-40B4-BE49-F238E27FC236}">
                <a16:creationId xmlns:a16="http://schemas.microsoft.com/office/drawing/2014/main" id="{6BA63A82-C6BA-20F6-F71C-9C34C9F1CB64}"/>
              </a:ext>
            </a:extLst>
          </p:cNvPr>
          <p:cNvSpPr>
            <a:spLocks noGrp="1"/>
          </p:cNvSpPr>
          <p:nvPr>
            <p:ph idx="1"/>
          </p:nvPr>
        </p:nvSpPr>
        <p:spPr/>
        <p:txBody>
          <a:bodyPr/>
          <a:lstStyle/>
          <a:p>
            <a:pPr algn="just">
              <a:lnSpc>
                <a:spcPct val="150000"/>
              </a:lnSpc>
            </a:pPr>
            <a:r>
              <a:rPr lang="es-ES" sz="2000" dirty="0"/>
              <a:t>Objetivo principal: Reducir el tiempo de los trámites que realizan las personas evitando que estas tengan que acercarse personalmente a realizar consultas ya que con los pasos correctos y bien explicados la mayoría de tramites se pueden realizar de manera virtual. Todo esto mediante un </a:t>
            </a:r>
            <a:r>
              <a:rPr lang="es-ES" sz="2000" dirty="0" err="1"/>
              <a:t>chatbot</a:t>
            </a:r>
            <a:r>
              <a:rPr lang="es-ES" sz="2000" dirty="0"/>
              <a:t> que de respuesta a las consultas sobre tramites de las personas.</a:t>
            </a:r>
          </a:p>
          <a:p>
            <a:pPr algn="just">
              <a:lnSpc>
                <a:spcPct val="150000"/>
              </a:lnSpc>
            </a:pPr>
            <a:r>
              <a:rPr lang="es-ES" sz="2000" dirty="0"/>
              <a:t>Objetivos Específicos:</a:t>
            </a:r>
          </a:p>
          <a:p>
            <a:pPr lvl="1" algn="just">
              <a:lnSpc>
                <a:spcPct val="150000"/>
              </a:lnSpc>
            </a:pPr>
            <a:r>
              <a:rPr lang="es-PE" sz="1600" dirty="0"/>
              <a:t>Organizar toda la información en una base de datos que sirva para ser usada por el modelo.</a:t>
            </a:r>
          </a:p>
          <a:p>
            <a:pPr lvl="1" algn="just">
              <a:lnSpc>
                <a:spcPct val="150000"/>
              </a:lnSpc>
            </a:pPr>
            <a:r>
              <a:rPr lang="es-PE" sz="1600" dirty="0"/>
              <a:t>Evitar la frustración de intentar sin éxito comunicarse digitalmente </a:t>
            </a:r>
          </a:p>
        </p:txBody>
      </p:sp>
    </p:spTree>
    <p:extLst>
      <p:ext uri="{BB962C8B-B14F-4D97-AF65-F5344CB8AC3E}">
        <p14:creationId xmlns:p14="http://schemas.microsoft.com/office/powerpoint/2010/main" val="232555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C7D18-9B8F-2BF4-7A6D-9A776DBFEC6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215223E3-D567-A4D2-DC78-90DB67B28BFC}"/>
              </a:ext>
            </a:extLst>
          </p:cNvPr>
          <p:cNvSpPr>
            <a:spLocks noGrp="1"/>
          </p:cNvSpPr>
          <p:nvPr>
            <p:ph type="title"/>
          </p:nvPr>
        </p:nvSpPr>
        <p:spPr/>
        <p:txBody>
          <a:bodyPr/>
          <a:lstStyle/>
          <a:p>
            <a:r>
              <a:rPr lang="es-ES" dirty="0"/>
              <a:t>Descripción de los Datos (Variables)</a:t>
            </a:r>
            <a:endParaRPr lang="es-PE" dirty="0"/>
          </a:p>
        </p:txBody>
      </p:sp>
      <p:sp>
        <p:nvSpPr>
          <p:cNvPr id="3" name="Marcador de contenido 2">
            <a:extLst>
              <a:ext uri="{FF2B5EF4-FFF2-40B4-BE49-F238E27FC236}">
                <a16:creationId xmlns:a16="http://schemas.microsoft.com/office/drawing/2014/main" id="{EE7B24D4-DC06-C718-654B-1756299E4009}"/>
              </a:ext>
            </a:extLst>
          </p:cNvPr>
          <p:cNvSpPr>
            <a:spLocks noGrp="1"/>
          </p:cNvSpPr>
          <p:nvPr>
            <p:ph idx="1"/>
          </p:nvPr>
        </p:nvSpPr>
        <p:spPr>
          <a:xfrm>
            <a:off x="838200" y="1563624"/>
            <a:ext cx="10515600" cy="5102352"/>
          </a:xfrm>
        </p:spPr>
        <p:txBody>
          <a:bodyPr>
            <a:normAutofit fontScale="77500" lnSpcReduction="20000"/>
          </a:bodyPr>
          <a:lstStyle/>
          <a:p>
            <a:pPr marL="0" indent="0" algn="just">
              <a:lnSpc>
                <a:spcPct val="170000"/>
              </a:lnSpc>
              <a:buNone/>
            </a:pPr>
            <a:r>
              <a:rPr lang="es-ES" sz="2000" dirty="0"/>
              <a:t>Los datos que se usarán son extraídos de la plataforma </a:t>
            </a:r>
            <a:r>
              <a:rPr lang="es-ES" sz="2000" b="1" dirty="0"/>
              <a:t>https://www.gob.pe/</a:t>
            </a:r>
            <a:r>
              <a:rPr lang="es-ES" sz="2000" dirty="0"/>
              <a:t> y se usarán en nuestro sistema RAG para mejorar el contexto, estos datos contemplan varias áreas del portal único del Estado peruano cuya función principal es centralizar y facilitar el acceso a información, servicios, trámites y noticias oficiales de todas las entidades públicas del Perú.</a:t>
            </a:r>
          </a:p>
          <a:p>
            <a:pPr marL="0" indent="0" algn="just">
              <a:lnSpc>
                <a:spcPct val="170000"/>
              </a:lnSpc>
              <a:buNone/>
            </a:pPr>
            <a:r>
              <a:rPr lang="es-ES" sz="2000" dirty="0"/>
              <a:t>Estos datos incluyen:</a:t>
            </a:r>
          </a:p>
          <a:p>
            <a:pPr marL="0" indent="0">
              <a:lnSpc>
                <a:spcPct val="170000"/>
              </a:lnSpc>
              <a:buNone/>
            </a:pPr>
            <a:r>
              <a:rPr lang="es-ES" sz="2000" b="1" dirty="0"/>
              <a:t>Trámites y servicios</a:t>
            </a:r>
            <a:r>
              <a:rPr lang="es-ES" sz="2000" dirty="0"/>
              <a:t>:</a:t>
            </a:r>
          </a:p>
          <a:p>
            <a:pPr>
              <a:lnSpc>
                <a:spcPct val="170000"/>
              </a:lnSpc>
            </a:pPr>
            <a:r>
              <a:rPr lang="es-ES" sz="2000" dirty="0"/>
              <a:t>Pagar impuestos</a:t>
            </a:r>
          </a:p>
          <a:p>
            <a:pPr>
              <a:lnSpc>
                <a:spcPct val="170000"/>
              </a:lnSpc>
            </a:pPr>
            <a:r>
              <a:rPr lang="es-ES" sz="2000" dirty="0"/>
              <a:t>Solicitar certificados (nacimiento, antecedentes, etc.)</a:t>
            </a:r>
          </a:p>
          <a:p>
            <a:pPr>
              <a:lnSpc>
                <a:spcPct val="170000"/>
              </a:lnSpc>
            </a:pPr>
            <a:r>
              <a:rPr lang="es-ES" sz="2000" dirty="0"/>
              <a:t>Renovar DNI o licencia de conducir</a:t>
            </a:r>
          </a:p>
          <a:p>
            <a:pPr>
              <a:lnSpc>
                <a:spcPct val="170000"/>
              </a:lnSpc>
            </a:pPr>
            <a:r>
              <a:rPr lang="es-ES" sz="2000" dirty="0"/>
              <a:t>Inscripciones en programas sociales</a:t>
            </a:r>
          </a:p>
          <a:p>
            <a:pPr>
              <a:lnSpc>
                <a:spcPct val="170000"/>
              </a:lnSpc>
            </a:pPr>
            <a:r>
              <a:rPr lang="es-ES" sz="2000" dirty="0"/>
              <a:t>Consultas de multas, pensiones, etc.</a:t>
            </a:r>
          </a:p>
          <a:p>
            <a:pPr algn="just">
              <a:lnSpc>
                <a:spcPct val="150000"/>
              </a:lnSpc>
            </a:pPr>
            <a:endParaRPr lang="es-ES" sz="2000" dirty="0"/>
          </a:p>
          <a:p>
            <a:pPr lvl="1"/>
            <a:endParaRPr lang="es-PE" dirty="0"/>
          </a:p>
        </p:txBody>
      </p:sp>
    </p:spTree>
    <p:extLst>
      <p:ext uri="{BB962C8B-B14F-4D97-AF65-F5344CB8AC3E}">
        <p14:creationId xmlns:p14="http://schemas.microsoft.com/office/powerpoint/2010/main" val="41201756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789E87-6C72-6747-C1D4-C366C3E73A4D}"/>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7EA904EC-3301-8B43-C63F-C951B4D9FE88}"/>
              </a:ext>
            </a:extLst>
          </p:cNvPr>
          <p:cNvSpPr>
            <a:spLocks noGrp="1"/>
          </p:cNvSpPr>
          <p:nvPr>
            <p:ph type="title"/>
          </p:nvPr>
        </p:nvSpPr>
        <p:spPr/>
        <p:txBody>
          <a:bodyPr/>
          <a:lstStyle/>
          <a:p>
            <a:r>
              <a:rPr lang="es-ES" dirty="0"/>
              <a:t>Descripción de los Datos (Variables)</a:t>
            </a:r>
            <a:endParaRPr lang="es-PE" dirty="0"/>
          </a:p>
        </p:txBody>
      </p:sp>
      <p:sp>
        <p:nvSpPr>
          <p:cNvPr id="4" name="Rectangle 1">
            <a:extLst>
              <a:ext uri="{FF2B5EF4-FFF2-40B4-BE49-F238E27FC236}">
                <a16:creationId xmlns:a16="http://schemas.microsoft.com/office/drawing/2014/main" id="{F6F66E63-E95D-EA76-2898-6977910D9618}"/>
              </a:ext>
            </a:extLst>
          </p:cNvPr>
          <p:cNvSpPr>
            <a:spLocks noGrp="1" noChangeArrowheads="1"/>
          </p:cNvSpPr>
          <p:nvPr>
            <p:ph idx="1"/>
          </p:nvPr>
        </p:nvSpPr>
        <p:spPr bwMode="auto">
          <a:xfrm>
            <a:off x="838200" y="1499902"/>
            <a:ext cx="10515600" cy="5052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fontAlgn="base">
              <a:lnSpc>
                <a:spcPct val="150000"/>
              </a:lnSpc>
              <a:spcAft>
                <a:spcPct val="0"/>
              </a:spcAft>
              <a:buClrTx/>
              <a:buSzTx/>
              <a:buFont typeface="Arial" panose="020B0604020202020204" pitchFamily="34" charset="0"/>
              <a:buNone/>
              <a:tabLst/>
            </a:pPr>
            <a:r>
              <a:rPr lang="es-PE" altLang="es-PE" sz="1600" b="1" dirty="0"/>
              <a:t>Información de entidades del Estado:</a:t>
            </a:r>
          </a:p>
          <a:p>
            <a:pPr marL="0" marR="0" lvl="0" indent="0" fontAlgn="base">
              <a:lnSpc>
                <a:spcPct val="150000"/>
              </a:lnSpc>
              <a:spcAft>
                <a:spcPct val="0"/>
              </a:spcAft>
              <a:buClrTx/>
              <a:buSzTx/>
              <a:buFont typeface="Arial" panose="020B0604020202020204" pitchFamily="34" charset="0"/>
              <a:buChar char="•"/>
              <a:tabLst/>
            </a:pPr>
            <a:r>
              <a:rPr lang="es-PE" altLang="es-PE" sz="1600" dirty="0"/>
              <a:t>Ministerios (Ej.: MINSA, MINEDU)</a:t>
            </a:r>
          </a:p>
          <a:p>
            <a:pPr marL="0" marR="0" lvl="0" indent="0" fontAlgn="base">
              <a:lnSpc>
                <a:spcPct val="150000"/>
              </a:lnSpc>
              <a:spcAft>
                <a:spcPct val="0"/>
              </a:spcAft>
              <a:buClrTx/>
              <a:buSzTx/>
              <a:buFont typeface="Arial" panose="020B0604020202020204" pitchFamily="34" charset="0"/>
              <a:buChar char="•"/>
              <a:tabLst/>
            </a:pPr>
            <a:r>
              <a:rPr lang="es-PE" altLang="es-PE" sz="1600" dirty="0"/>
              <a:t>Gobiernos regionales y municipales</a:t>
            </a:r>
          </a:p>
          <a:p>
            <a:pPr marL="0" marR="0" lvl="0" indent="0" fontAlgn="base">
              <a:lnSpc>
                <a:spcPct val="150000"/>
              </a:lnSpc>
              <a:spcAft>
                <a:spcPct val="0"/>
              </a:spcAft>
              <a:buClrTx/>
              <a:buSzTx/>
              <a:buFont typeface="Arial" panose="020B0604020202020204" pitchFamily="34" charset="0"/>
              <a:buChar char="•"/>
              <a:tabLst/>
            </a:pPr>
            <a:r>
              <a:rPr lang="es-PE" altLang="es-PE" sz="1600" dirty="0"/>
              <a:t>Organismos autónomos (SUNAT, ONPE, RENIEC, etc.)</a:t>
            </a:r>
          </a:p>
          <a:p>
            <a:pPr marL="0" marR="0" lvl="0" indent="0" fontAlgn="base">
              <a:lnSpc>
                <a:spcPct val="150000"/>
              </a:lnSpc>
              <a:spcAft>
                <a:spcPct val="0"/>
              </a:spcAft>
              <a:buClrTx/>
              <a:buSzTx/>
              <a:buFont typeface="Arial" panose="020B0604020202020204" pitchFamily="34" charset="0"/>
              <a:buNone/>
              <a:tabLst/>
            </a:pPr>
            <a:r>
              <a:rPr lang="es-PE" altLang="es-PE" sz="1600" b="1" dirty="0"/>
              <a:t>Convocatorias y empleos públicos</a:t>
            </a:r>
          </a:p>
          <a:p>
            <a:pPr marL="0" marR="0" lvl="0" indent="0" fontAlgn="base">
              <a:lnSpc>
                <a:spcPct val="150000"/>
              </a:lnSpc>
              <a:spcAft>
                <a:spcPct val="0"/>
              </a:spcAft>
              <a:buClrTx/>
              <a:buSzTx/>
              <a:buFont typeface="Arial" panose="020B0604020202020204" pitchFamily="34" charset="0"/>
              <a:buChar char="•"/>
              <a:tabLst/>
            </a:pPr>
            <a:r>
              <a:rPr lang="es-PE" altLang="es-PE" sz="1600" dirty="0"/>
              <a:t>Ofertas laborales del Estado con requisitos y fechas.</a:t>
            </a:r>
          </a:p>
          <a:p>
            <a:pPr marL="0" marR="0" lvl="0" indent="0" fontAlgn="base">
              <a:lnSpc>
                <a:spcPct val="150000"/>
              </a:lnSpc>
              <a:spcAft>
                <a:spcPct val="0"/>
              </a:spcAft>
              <a:buClrTx/>
              <a:buSzTx/>
              <a:buFont typeface="Arial" panose="020B0604020202020204" pitchFamily="34" charset="0"/>
              <a:buNone/>
              <a:tabLst/>
            </a:pPr>
            <a:r>
              <a:rPr lang="es-PE" altLang="es-PE" sz="1600" b="1" dirty="0"/>
              <a:t>Noticias oficiales</a:t>
            </a:r>
          </a:p>
          <a:p>
            <a:pPr marL="0" marR="0" lvl="0" indent="0" fontAlgn="base">
              <a:lnSpc>
                <a:spcPct val="150000"/>
              </a:lnSpc>
              <a:spcAft>
                <a:spcPct val="0"/>
              </a:spcAft>
              <a:buClrTx/>
              <a:buSzTx/>
              <a:buFont typeface="Arial" panose="020B0604020202020204" pitchFamily="34" charset="0"/>
              <a:buChar char="•"/>
              <a:tabLst/>
            </a:pPr>
            <a:r>
              <a:rPr lang="es-PE" altLang="es-PE" sz="1600" dirty="0"/>
              <a:t>Comunicados y anuncios del gobierno peruano</a:t>
            </a:r>
          </a:p>
          <a:p>
            <a:pPr marL="0" marR="0" lvl="0" indent="0" algn="l" defTabSz="914400" rtl="0" eaLnBrk="0" fontAlgn="base" latinLnBrk="0" hangingPunct="0">
              <a:lnSpc>
                <a:spcPct val="150000"/>
              </a:lnSpc>
              <a:spcBef>
                <a:spcPct val="0"/>
              </a:spcBef>
              <a:spcAft>
                <a:spcPct val="0"/>
              </a:spcAft>
              <a:buClrTx/>
              <a:buSzTx/>
              <a:buFontTx/>
              <a:buChar char="•"/>
              <a:tabLst/>
            </a:pPr>
            <a:endParaRPr lang="es-PE" altLang="es-PE" sz="1800" dirty="0">
              <a:latin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Char char="•"/>
              <a:tabLst/>
            </a:pPr>
            <a:endParaRPr kumimoji="0" lang="es-PE" altLang="es-PE"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PE" altLang="es-PE"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281426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9CFAE-1E62-00D8-8B87-82481B43AF60}"/>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F48D4175-26F9-2B17-2F0F-117F22B5D64A}"/>
              </a:ext>
            </a:extLst>
          </p:cNvPr>
          <p:cNvSpPr>
            <a:spLocks noGrp="1"/>
          </p:cNvSpPr>
          <p:nvPr>
            <p:ph type="title"/>
          </p:nvPr>
        </p:nvSpPr>
        <p:spPr/>
        <p:txBody>
          <a:bodyPr/>
          <a:lstStyle/>
          <a:p>
            <a:r>
              <a:rPr lang="es-ES" dirty="0"/>
              <a:t>Descripción de los Datos (Variables)</a:t>
            </a:r>
            <a:endParaRPr lang="es-PE" dirty="0"/>
          </a:p>
        </p:txBody>
      </p:sp>
      <p:sp>
        <p:nvSpPr>
          <p:cNvPr id="4" name="Rectangle 1">
            <a:extLst>
              <a:ext uri="{FF2B5EF4-FFF2-40B4-BE49-F238E27FC236}">
                <a16:creationId xmlns:a16="http://schemas.microsoft.com/office/drawing/2014/main" id="{D43E62EE-2067-B320-BF30-B8BFA8A26FFF}"/>
              </a:ext>
            </a:extLst>
          </p:cNvPr>
          <p:cNvSpPr>
            <a:spLocks noGrp="1" noChangeArrowheads="1"/>
          </p:cNvSpPr>
          <p:nvPr>
            <p:ph idx="1"/>
          </p:nvPr>
        </p:nvSpPr>
        <p:spPr bwMode="auto">
          <a:xfrm>
            <a:off x="838200" y="1797470"/>
            <a:ext cx="10515600" cy="295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None/>
              <a:tabLst/>
            </a:pPr>
            <a:r>
              <a:rPr lang="es-PE" altLang="es-PE" sz="1900" dirty="0"/>
              <a:t>Estos datos se encuentran en formato </a:t>
            </a:r>
            <a:r>
              <a:rPr lang="es-PE" altLang="es-PE" sz="1900" dirty="0" err="1"/>
              <a:t>csv</a:t>
            </a:r>
            <a:r>
              <a:rPr lang="es-PE" altLang="es-PE" sz="1900" dirty="0"/>
              <a:t> de donde se encuentran los diversos vínculos que se usarán para sacar la información semi estructurada de los links</a:t>
            </a:r>
          </a:p>
          <a:p>
            <a:pPr marL="0" lvl="0" indent="0" algn="just" eaLnBrk="0" fontAlgn="base" hangingPunct="0">
              <a:lnSpc>
                <a:spcPct val="150000"/>
              </a:lnSpc>
              <a:spcBef>
                <a:spcPct val="0"/>
              </a:spcBef>
              <a:spcAft>
                <a:spcPct val="0"/>
              </a:spcAft>
              <a:buNone/>
            </a:pPr>
            <a:r>
              <a:rPr lang="es-PE" altLang="es-PE" sz="1900" dirty="0"/>
              <a:t>https://www.datosabiertos.gob.pe/dataset/listado-de-tr%C3%A1mites-adscritos-la-plataforma-gobpe</a:t>
            </a:r>
          </a:p>
          <a:p>
            <a:pPr marL="0" marR="0" lvl="0" indent="0" algn="l" defTabSz="914400" rtl="0" eaLnBrk="0" fontAlgn="base" latinLnBrk="0" hangingPunct="0">
              <a:lnSpc>
                <a:spcPct val="150000"/>
              </a:lnSpc>
              <a:spcBef>
                <a:spcPct val="0"/>
              </a:spcBef>
              <a:spcAft>
                <a:spcPct val="0"/>
              </a:spcAft>
              <a:buClrTx/>
              <a:buSzTx/>
              <a:buFontTx/>
              <a:buChar char="•"/>
              <a:tabLst/>
            </a:pPr>
            <a:endParaRPr lang="es-PE" altLang="es-PE" sz="1800" dirty="0">
              <a:latin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Char char="•"/>
              <a:tabLst/>
            </a:pPr>
            <a:endParaRPr kumimoji="0" lang="es-PE" altLang="es-PE"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PE" altLang="es-PE" sz="1800" b="0" i="0" u="none" strike="noStrike" cap="none" normalizeH="0" baseline="0" dirty="0">
              <a:ln>
                <a:noFill/>
              </a:ln>
              <a:solidFill>
                <a:schemeClr val="tx1"/>
              </a:solidFill>
              <a:effectLst/>
              <a:latin typeface="Arial" panose="020B0604020202020204" pitchFamily="34" charset="0"/>
            </a:endParaRPr>
          </a:p>
        </p:txBody>
      </p:sp>
      <p:pic>
        <p:nvPicPr>
          <p:cNvPr id="5" name="Imagen 4">
            <a:extLst>
              <a:ext uri="{FF2B5EF4-FFF2-40B4-BE49-F238E27FC236}">
                <a16:creationId xmlns:a16="http://schemas.microsoft.com/office/drawing/2014/main" id="{BE113C66-4730-E6A3-9489-C93FEAC176C9}"/>
              </a:ext>
            </a:extLst>
          </p:cNvPr>
          <p:cNvPicPr>
            <a:picLocks noChangeAspect="1"/>
          </p:cNvPicPr>
          <p:nvPr/>
        </p:nvPicPr>
        <p:blipFill>
          <a:blip r:embed="rId2"/>
          <a:stretch>
            <a:fillRect/>
          </a:stretch>
        </p:blipFill>
        <p:spPr>
          <a:xfrm>
            <a:off x="2143125" y="3651575"/>
            <a:ext cx="7905750" cy="2564477"/>
          </a:xfrm>
          <a:prstGeom prst="rect">
            <a:avLst/>
          </a:prstGeom>
        </p:spPr>
      </p:pic>
    </p:spTree>
    <p:extLst>
      <p:ext uri="{BB962C8B-B14F-4D97-AF65-F5344CB8AC3E}">
        <p14:creationId xmlns:p14="http://schemas.microsoft.com/office/powerpoint/2010/main" val="1650753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4C90F-D39B-280A-FEA3-E9B50D83BBF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19533ED3-4C7F-67FE-5F4F-B1C43933417C}"/>
              </a:ext>
            </a:extLst>
          </p:cNvPr>
          <p:cNvSpPr>
            <a:spLocks noGrp="1"/>
          </p:cNvSpPr>
          <p:nvPr>
            <p:ph type="title"/>
          </p:nvPr>
        </p:nvSpPr>
        <p:spPr/>
        <p:txBody>
          <a:bodyPr/>
          <a:lstStyle/>
          <a:p>
            <a:r>
              <a:rPr lang="es-ES" dirty="0"/>
              <a:t>Descripción de los Datos (Variable Objetivo)</a:t>
            </a:r>
            <a:endParaRPr lang="es-PE" dirty="0"/>
          </a:p>
        </p:txBody>
      </p:sp>
      <p:sp>
        <p:nvSpPr>
          <p:cNvPr id="4" name="Rectangle 1">
            <a:extLst>
              <a:ext uri="{FF2B5EF4-FFF2-40B4-BE49-F238E27FC236}">
                <a16:creationId xmlns:a16="http://schemas.microsoft.com/office/drawing/2014/main" id="{41B55F51-2740-0087-012D-80394EA0E253}"/>
              </a:ext>
            </a:extLst>
          </p:cNvPr>
          <p:cNvSpPr>
            <a:spLocks noGrp="1" noChangeArrowheads="1"/>
          </p:cNvSpPr>
          <p:nvPr>
            <p:ph idx="1"/>
          </p:nvPr>
        </p:nvSpPr>
        <p:spPr bwMode="auto">
          <a:xfrm>
            <a:off x="838200" y="3426070"/>
            <a:ext cx="10515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Char char="•"/>
              <a:tabLst/>
            </a:pPr>
            <a:endParaRPr lang="es-PE" altLang="es-PE" sz="1800" dirty="0">
              <a:latin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Char char="•"/>
              <a:tabLst/>
            </a:pPr>
            <a:endParaRPr kumimoji="0" lang="es-PE" altLang="es-PE"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PE" altLang="es-PE" sz="1800" b="0" i="0" u="none" strike="noStrike" cap="none" normalizeH="0" baseline="0" dirty="0">
              <a:ln>
                <a:noFill/>
              </a:ln>
              <a:solidFill>
                <a:schemeClr val="tx1"/>
              </a:solidFill>
              <a:effectLst/>
              <a:latin typeface="Arial" panose="020B0604020202020204" pitchFamily="34" charset="0"/>
            </a:endParaRPr>
          </a:p>
        </p:txBody>
      </p:sp>
      <p:sp>
        <p:nvSpPr>
          <p:cNvPr id="3" name="Rectangle 1">
            <a:extLst>
              <a:ext uri="{FF2B5EF4-FFF2-40B4-BE49-F238E27FC236}">
                <a16:creationId xmlns:a16="http://schemas.microsoft.com/office/drawing/2014/main" id="{079FDFC9-2F21-D050-C9D2-020A9826943A}"/>
              </a:ext>
            </a:extLst>
          </p:cNvPr>
          <p:cNvSpPr txBox="1">
            <a:spLocks noChangeArrowheads="1"/>
          </p:cNvSpPr>
          <p:nvPr/>
        </p:nvSpPr>
        <p:spPr bwMode="auto">
          <a:xfrm>
            <a:off x="733425" y="1590584"/>
            <a:ext cx="10515600" cy="161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50000"/>
              </a:lnSpc>
              <a:spcBef>
                <a:spcPct val="0"/>
              </a:spcBef>
              <a:spcAft>
                <a:spcPct val="0"/>
              </a:spcAft>
              <a:buFontTx/>
              <a:buChar char="•"/>
            </a:pPr>
            <a:r>
              <a:rPr lang="es-PE" altLang="es-PE" sz="1800" dirty="0">
                <a:latin typeface="Arial" panose="020B0604020202020204" pitchFamily="34" charset="0"/>
              </a:rPr>
              <a:t>En el caso de este proyecto basado en un LLM la variable objetivo es el siguiente token o palabra dado una secuencia inicial de entrada, que finalmente nos dará la secuencia de texto final.</a:t>
            </a:r>
          </a:p>
          <a:p>
            <a:pPr marL="0" indent="0" eaLnBrk="0" fontAlgn="base" hangingPunct="0">
              <a:lnSpc>
                <a:spcPct val="150000"/>
              </a:lnSpc>
              <a:spcBef>
                <a:spcPct val="0"/>
              </a:spcBef>
              <a:spcAft>
                <a:spcPct val="0"/>
              </a:spcAft>
              <a:buFontTx/>
              <a:buChar char="•"/>
            </a:pPr>
            <a:endParaRPr lang="es-PE" altLang="es-PE" sz="1800" dirty="0">
              <a:latin typeface="Arial" panose="020B0604020202020204" pitchFamily="34" charset="0"/>
            </a:endParaRPr>
          </a:p>
          <a:p>
            <a:pPr marL="0" indent="0" eaLnBrk="0" fontAlgn="base" hangingPunct="0">
              <a:lnSpc>
                <a:spcPct val="100000"/>
              </a:lnSpc>
              <a:spcBef>
                <a:spcPct val="0"/>
              </a:spcBef>
              <a:spcAft>
                <a:spcPct val="0"/>
              </a:spcAft>
              <a:buFontTx/>
              <a:buNone/>
            </a:pPr>
            <a:endParaRPr lang="es-PE" altLang="es-PE" sz="1800" dirty="0">
              <a:latin typeface="Arial" panose="020B0604020202020204" pitchFamily="34" charset="0"/>
            </a:endParaRPr>
          </a:p>
        </p:txBody>
      </p:sp>
    </p:spTree>
    <p:extLst>
      <p:ext uri="{BB962C8B-B14F-4D97-AF65-F5344CB8AC3E}">
        <p14:creationId xmlns:p14="http://schemas.microsoft.com/office/powerpoint/2010/main" val="32296678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7C8AD7-D216-A1BF-A3F8-49275D8D2D1B}"/>
              </a:ext>
            </a:extLst>
          </p:cNvPr>
          <p:cNvSpPr>
            <a:spLocks noGrp="1"/>
          </p:cNvSpPr>
          <p:nvPr>
            <p:ph type="title"/>
          </p:nvPr>
        </p:nvSpPr>
        <p:spPr/>
        <p:txBody>
          <a:bodyPr/>
          <a:lstStyle/>
          <a:p>
            <a:r>
              <a:rPr lang="es-ES" dirty="0"/>
              <a:t>Marco Teórico</a:t>
            </a:r>
            <a:endParaRPr lang="es-PE" dirty="0"/>
          </a:p>
        </p:txBody>
      </p:sp>
      <p:sp>
        <p:nvSpPr>
          <p:cNvPr id="3" name="Marcador de contenido 2">
            <a:extLst>
              <a:ext uri="{FF2B5EF4-FFF2-40B4-BE49-F238E27FC236}">
                <a16:creationId xmlns:a16="http://schemas.microsoft.com/office/drawing/2014/main" id="{9BA8D58F-B7A2-761C-94D3-D3F982576FC3}"/>
              </a:ext>
            </a:extLst>
          </p:cNvPr>
          <p:cNvSpPr>
            <a:spLocks noGrp="1"/>
          </p:cNvSpPr>
          <p:nvPr>
            <p:ph idx="1"/>
          </p:nvPr>
        </p:nvSpPr>
        <p:spPr/>
        <p:txBody>
          <a:bodyPr/>
          <a:lstStyle/>
          <a:p>
            <a:pPr marL="0" indent="0" algn="just">
              <a:lnSpc>
                <a:spcPct val="150000"/>
              </a:lnSpc>
              <a:buNone/>
            </a:pPr>
            <a:r>
              <a:rPr lang="es-PE" sz="2000" b="1" u="sng" dirty="0"/>
              <a:t>Retrieval-Augmented Generation (RAG)</a:t>
            </a:r>
          </a:p>
          <a:p>
            <a:pPr marL="0" indent="0" algn="just">
              <a:lnSpc>
                <a:spcPct val="150000"/>
              </a:lnSpc>
              <a:buNone/>
            </a:pPr>
            <a:r>
              <a:rPr lang="es-PE" sz="2000" dirty="0"/>
              <a:t>RAG es una arquitectura que se implementa para poder mejorar la respuesta de un LLM. Esta arquitectura consiste en dar un mayor contexto a la pregunta del usuario mediante un sistema de recuperación que buscará mediante una métrica de similitud documentos dentro de una base de datos vectoriales los “n” primeros documentos que tengan mayor similitud con la consulta, para finalmente agregar esos </a:t>
            </a:r>
            <a:r>
              <a:rPr lang="es-PE" sz="2000" dirty="0" err="1"/>
              <a:t>chunks</a:t>
            </a:r>
            <a:r>
              <a:rPr lang="es-PE" sz="2000" dirty="0"/>
              <a:t> de los documentos en la consulta hacia el LLM, obteniendo respuestas más precisas. </a:t>
            </a:r>
          </a:p>
          <a:p>
            <a:endParaRPr lang="es-PE" dirty="0"/>
          </a:p>
        </p:txBody>
      </p:sp>
    </p:spTree>
    <p:extLst>
      <p:ext uri="{BB962C8B-B14F-4D97-AF65-F5344CB8AC3E}">
        <p14:creationId xmlns:p14="http://schemas.microsoft.com/office/powerpoint/2010/main" val="2646215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50C6D1-D1A3-BB70-B3A2-169C29A252E0}"/>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BF041564-9C38-5024-C49D-4250BC84FC1D}"/>
              </a:ext>
            </a:extLst>
          </p:cNvPr>
          <p:cNvSpPr>
            <a:spLocks noGrp="1"/>
          </p:cNvSpPr>
          <p:nvPr>
            <p:ph type="title"/>
          </p:nvPr>
        </p:nvSpPr>
        <p:spPr/>
        <p:txBody>
          <a:bodyPr/>
          <a:lstStyle/>
          <a:p>
            <a:r>
              <a:rPr lang="es-ES" dirty="0"/>
              <a:t>Marco Teórico</a:t>
            </a:r>
            <a:endParaRPr lang="es-PE" dirty="0"/>
          </a:p>
        </p:txBody>
      </p:sp>
      <p:sp>
        <p:nvSpPr>
          <p:cNvPr id="3" name="Marcador de contenido 2">
            <a:extLst>
              <a:ext uri="{FF2B5EF4-FFF2-40B4-BE49-F238E27FC236}">
                <a16:creationId xmlns:a16="http://schemas.microsoft.com/office/drawing/2014/main" id="{548FC0BD-5CC7-496E-AD83-1921C8F2C4A3}"/>
              </a:ext>
            </a:extLst>
          </p:cNvPr>
          <p:cNvSpPr>
            <a:spLocks noGrp="1"/>
          </p:cNvSpPr>
          <p:nvPr>
            <p:ph idx="1"/>
          </p:nvPr>
        </p:nvSpPr>
        <p:spPr>
          <a:xfrm>
            <a:off x="838200" y="1481593"/>
            <a:ext cx="10515600" cy="4351338"/>
          </a:xfrm>
        </p:spPr>
        <p:txBody>
          <a:bodyPr/>
          <a:lstStyle/>
          <a:p>
            <a:pPr marL="0" indent="0" algn="just">
              <a:lnSpc>
                <a:spcPct val="150000"/>
              </a:lnSpc>
              <a:buNone/>
            </a:pPr>
            <a:r>
              <a:rPr lang="es-PE" sz="2000" dirty="0"/>
              <a:t>Para el caso de este proyecto, se usarán los cinco primeros documentos que tengan mayor similitud con las consultas (Top – 5 </a:t>
            </a:r>
            <a:r>
              <a:rPr lang="es-PE" sz="2000" dirty="0" err="1"/>
              <a:t>chunks</a:t>
            </a:r>
            <a:r>
              <a:rPr lang="es-PE" sz="2000" dirty="0"/>
              <a:t>) y el método de búsqueda de similitud será FAISS que trabaja por indexación, es decir, organiza los vectores en una estructura de datos especializada (índice) que permite buscar de manera más eficiente los vectores más cercanos (por similitud o distancia euclidiana) al vector de consulta.</a:t>
            </a:r>
          </a:p>
          <a:p>
            <a:endParaRPr lang="es-PE" dirty="0"/>
          </a:p>
        </p:txBody>
      </p:sp>
      <p:grpSp>
        <p:nvGrpSpPr>
          <p:cNvPr id="4" name="Grupo 3">
            <a:extLst>
              <a:ext uri="{FF2B5EF4-FFF2-40B4-BE49-F238E27FC236}">
                <a16:creationId xmlns:a16="http://schemas.microsoft.com/office/drawing/2014/main" id="{3021E961-0C01-6E8C-E384-6D37BCF29A8C}"/>
              </a:ext>
            </a:extLst>
          </p:cNvPr>
          <p:cNvGrpSpPr/>
          <p:nvPr/>
        </p:nvGrpSpPr>
        <p:grpSpPr>
          <a:xfrm>
            <a:off x="4238502" y="3948849"/>
            <a:ext cx="3714995" cy="2436923"/>
            <a:chOff x="3062540" y="2321405"/>
            <a:chExt cx="4566920" cy="2917190"/>
          </a:xfrm>
        </p:grpSpPr>
        <p:grpSp>
          <p:nvGrpSpPr>
            <p:cNvPr id="5" name="Grupo 4">
              <a:extLst>
                <a:ext uri="{FF2B5EF4-FFF2-40B4-BE49-F238E27FC236}">
                  <a16:creationId xmlns:a16="http://schemas.microsoft.com/office/drawing/2014/main" id="{347435A2-F9E6-C1DA-1D40-AE150D3B6838}"/>
                </a:ext>
              </a:extLst>
            </p:cNvPr>
            <p:cNvGrpSpPr/>
            <p:nvPr/>
          </p:nvGrpSpPr>
          <p:grpSpPr>
            <a:xfrm>
              <a:off x="3062540" y="2321405"/>
              <a:ext cx="4566920" cy="2917190"/>
              <a:chOff x="5333" y="5333"/>
              <a:chExt cx="5410200" cy="3206750"/>
            </a:xfrm>
          </p:grpSpPr>
          <p:sp>
            <p:nvSpPr>
              <p:cNvPr id="6" name="Rectángulo 5">
                <a:extLst>
                  <a:ext uri="{FF2B5EF4-FFF2-40B4-BE49-F238E27FC236}">
                    <a16:creationId xmlns:a16="http://schemas.microsoft.com/office/drawing/2014/main" id="{48136A0C-D719-21F2-225B-CDAFD5CA72BB}"/>
                  </a:ext>
                </a:extLst>
              </p:cNvPr>
              <p:cNvSpPr/>
              <p:nvPr/>
            </p:nvSpPr>
            <p:spPr>
              <a:xfrm>
                <a:off x="5333" y="5333"/>
                <a:ext cx="5410200" cy="3206750"/>
              </a:xfrm>
              <a:prstGeom prst="rect">
                <a:avLst/>
              </a:prstGeom>
              <a:noFill/>
              <a:ln>
                <a:noFill/>
              </a:ln>
            </p:spPr>
            <p:txBody>
              <a:bodyPr spcFirstLastPara="1" wrap="square" lIns="91425" tIns="91425" rIns="91425" bIns="91425" anchor="ctr" anchorCtr="0">
                <a:noAutofit/>
              </a:bodyPr>
              <a:lstStyle/>
              <a:p>
                <a:pPr>
                  <a:lnSpc>
                    <a:spcPct val="115000"/>
                  </a:lnSpc>
                  <a:spcAft>
                    <a:spcPts val="1000"/>
                  </a:spcAft>
                </a:pPr>
                <a:r>
                  <a:rPr lang="es-PE" sz="1100">
                    <a:effectLst/>
                    <a:highlight>
                      <a:srgbClr val="FFFF00"/>
                    </a:highlight>
                    <a:latin typeface="Cambria" panose="02040503050406030204" pitchFamily="18" charset="0"/>
                    <a:ea typeface="Cambria" panose="02040503050406030204" pitchFamily="18" charset="0"/>
                    <a:cs typeface="Cambria" panose="02040503050406030204" pitchFamily="18" charset="0"/>
                  </a:rPr>
                  <a:t> </a:t>
                </a:r>
              </a:p>
            </p:txBody>
          </p:sp>
          <p:pic>
            <p:nvPicPr>
              <p:cNvPr id="7" name="Shape 10">
                <a:extLst>
                  <a:ext uri="{FF2B5EF4-FFF2-40B4-BE49-F238E27FC236}">
                    <a16:creationId xmlns:a16="http://schemas.microsoft.com/office/drawing/2014/main" id="{4B5F2F45-4688-CA63-4B32-52D51E358A37}"/>
                  </a:ext>
                </a:extLst>
              </p:cNvPr>
              <p:cNvPicPr preferRelativeResize="0"/>
              <p:nvPr/>
            </p:nvPicPr>
            <p:blipFill rotWithShape="1">
              <a:blip r:embed="rId2">
                <a:alphaModFix/>
              </a:blip>
              <a:srcRect/>
              <a:stretch/>
            </p:blipFill>
            <p:spPr>
              <a:xfrm>
                <a:off x="8382" y="8382"/>
                <a:ext cx="5402580" cy="3198876"/>
              </a:xfrm>
              <a:prstGeom prst="rect">
                <a:avLst/>
              </a:prstGeom>
              <a:noFill/>
              <a:ln>
                <a:noFill/>
              </a:ln>
            </p:spPr>
          </p:pic>
          <p:sp>
            <p:nvSpPr>
              <p:cNvPr id="8" name="Forma libre: forma 7">
                <a:extLst>
                  <a:ext uri="{FF2B5EF4-FFF2-40B4-BE49-F238E27FC236}">
                    <a16:creationId xmlns:a16="http://schemas.microsoft.com/office/drawing/2014/main" id="{CD08B1A6-5380-3783-856A-B11DB47180DA}"/>
                  </a:ext>
                </a:extLst>
              </p:cNvPr>
              <p:cNvSpPr/>
              <p:nvPr/>
            </p:nvSpPr>
            <p:spPr>
              <a:xfrm>
                <a:off x="5333" y="5333"/>
                <a:ext cx="5410200" cy="3206750"/>
              </a:xfrm>
              <a:custGeom>
                <a:avLst/>
                <a:gdLst/>
                <a:ahLst/>
                <a:cxnLst/>
                <a:rect l="l" t="t" r="r" b="b"/>
                <a:pathLst>
                  <a:path w="5410200" h="3206750" extrusionOk="0">
                    <a:moveTo>
                      <a:pt x="0" y="3206495"/>
                    </a:moveTo>
                    <a:lnTo>
                      <a:pt x="5410200" y="3206495"/>
                    </a:lnTo>
                    <a:lnTo>
                      <a:pt x="5410200" y="0"/>
                    </a:lnTo>
                    <a:lnTo>
                      <a:pt x="0" y="0"/>
                    </a:lnTo>
                    <a:lnTo>
                      <a:pt x="0" y="3206495"/>
                    </a:lnTo>
                    <a:close/>
                  </a:path>
                </a:pathLst>
              </a:custGeom>
              <a:noFill/>
              <a:ln w="106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endParaRPr lang="es-PE">
                  <a:highlight>
                    <a:srgbClr val="FFFF00"/>
                  </a:highlight>
                </a:endParaRPr>
              </a:p>
            </p:txBody>
          </p:sp>
        </p:grpSp>
      </p:grpSp>
      <p:sp>
        <p:nvSpPr>
          <p:cNvPr id="9" name="Rectángulo 8">
            <a:extLst>
              <a:ext uri="{FF2B5EF4-FFF2-40B4-BE49-F238E27FC236}">
                <a16:creationId xmlns:a16="http://schemas.microsoft.com/office/drawing/2014/main" id="{FDA4A754-1ED9-896F-F42C-173802D09B0A}"/>
              </a:ext>
            </a:extLst>
          </p:cNvPr>
          <p:cNvSpPr/>
          <p:nvPr/>
        </p:nvSpPr>
        <p:spPr>
          <a:xfrm>
            <a:off x="4819650" y="3981450"/>
            <a:ext cx="523875" cy="132397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CuadroTexto 9">
            <a:extLst>
              <a:ext uri="{FF2B5EF4-FFF2-40B4-BE49-F238E27FC236}">
                <a16:creationId xmlns:a16="http://schemas.microsoft.com/office/drawing/2014/main" id="{95909C11-2FF9-746C-D024-2BAD988DCA07}"/>
              </a:ext>
            </a:extLst>
          </p:cNvPr>
          <p:cNvSpPr txBox="1"/>
          <p:nvPr/>
        </p:nvSpPr>
        <p:spPr>
          <a:xfrm flipH="1">
            <a:off x="4266033" y="4419927"/>
            <a:ext cx="1241266" cy="261610"/>
          </a:xfrm>
          <a:prstGeom prst="rect">
            <a:avLst/>
          </a:prstGeom>
          <a:noFill/>
        </p:spPr>
        <p:txBody>
          <a:bodyPr wrap="square" rtlCol="0">
            <a:spAutoFit/>
          </a:bodyPr>
          <a:lstStyle/>
          <a:p>
            <a:r>
              <a:rPr lang="es-ES" sz="1050" dirty="0"/>
              <a:t>Data scrapeada</a:t>
            </a:r>
            <a:endParaRPr lang="es-PE" sz="1050" dirty="0"/>
          </a:p>
        </p:txBody>
      </p:sp>
    </p:spTree>
    <p:extLst>
      <p:ext uri="{BB962C8B-B14F-4D97-AF65-F5344CB8AC3E}">
        <p14:creationId xmlns:p14="http://schemas.microsoft.com/office/powerpoint/2010/main" val="34195317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3C65A2-7440-9ECB-1D47-CBDBDE4DC9C8}"/>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540B146C-15C9-D41A-659D-1ADCF0388076}"/>
              </a:ext>
            </a:extLst>
          </p:cNvPr>
          <p:cNvSpPr>
            <a:spLocks noGrp="1"/>
          </p:cNvSpPr>
          <p:nvPr>
            <p:ph type="title"/>
          </p:nvPr>
        </p:nvSpPr>
        <p:spPr/>
        <p:txBody>
          <a:bodyPr/>
          <a:lstStyle/>
          <a:p>
            <a:r>
              <a:rPr lang="es-ES" dirty="0"/>
              <a:t>Marco Teórico</a:t>
            </a:r>
            <a:endParaRPr lang="es-PE" dirty="0"/>
          </a:p>
        </p:txBody>
      </p:sp>
      <p:sp>
        <p:nvSpPr>
          <p:cNvPr id="3" name="Marcador de contenido 2">
            <a:extLst>
              <a:ext uri="{FF2B5EF4-FFF2-40B4-BE49-F238E27FC236}">
                <a16:creationId xmlns:a16="http://schemas.microsoft.com/office/drawing/2014/main" id="{91C6F074-4CCF-256C-D834-627293DDF57F}"/>
              </a:ext>
            </a:extLst>
          </p:cNvPr>
          <p:cNvSpPr>
            <a:spLocks noGrp="1"/>
          </p:cNvSpPr>
          <p:nvPr>
            <p:ph idx="1"/>
          </p:nvPr>
        </p:nvSpPr>
        <p:spPr/>
        <p:txBody>
          <a:bodyPr>
            <a:normAutofit fontScale="70000" lnSpcReduction="20000"/>
          </a:bodyPr>
          <a:lstStyle/>
          <a:p>
            <a:pPr marL="0" indent="0" algn="just">
              <a:lnSpc>
                <a:spcPct val="170000"/>
              </a:lnSpc>
              <a:buNone/>
            </a:pPr>
            <a:r>
              <a:rPr lang="en-US" sz="2900" b="1" u="sng" dirty="0"/>
              <a:t>Document Refinement with Sentence-Level Re-ranking and Reconstruction (DSLR):</a:t>
            </a:r>
            <a:endParaRPr lang="es-PE" sz="2900" b="1" u="sng" dirty="0"/>
          </a:p>
          <a:p>
            <a:pPr marL="0" indent="0" algn="just">
              <a:lnSpc>
                <a:spcPct val="170000"/>
              </a:lnSpc>
              <a:buNone/>
            </a:pPr>
            <a:r>
              <a:rPr lang="es-PE" dirty="0"/>
              <a:t>DSLR es un método no supervisado que sirve para mejorar los sistemas RAG. Su objetivo es refinar los documentos recuperados antes de ser utilizados en el contexto con el fin de mejorar las respuestas generadas por el modelo LLM</a:t>
            </a:r>
          </a:p>
          <a:p>
            <a:pPr marL="0" indent="0" algn="just">
              <a:lnSpc>
                <a:spcPct val="170000"/>
              </a:lnSpc>
              <a:buNone/>
            </a:pPr>
            <a:r>
              <a:rPr lang="es-PE" dirty="0"/>
              <a:t>El LLM con RAG da respuestas menos precisas cuando el contexto contiene contenido irrelevante. Sin embargo, si se eliminan oraciones irrelevantes, el LLM generará mejores respuestas y disminuirá el tiempo de inferencia y el uso de memoria.</a:t>
            </a:r>
          </a:p>
          <a:p>
            <a:endParaRPr lang="es-PE" dirty="0"/>
          </a:p>
        </p:txBody>
      </p:sp>
    </p:spTree>
    <p:extLst>
      <p:ext uri="{BB962C8B-B14F-4D97-AF65-F5344CB8AC3E}">
        <p14:creationId xmlns:p14="http://schemas.microsoft.com/office/powerpoint/2010/main" val="40999055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3C384-462B-4506-6CFB-7766683F9A9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DB2CFE48-7F27-DBAC-2027-4ADA8EAE6661}"/>
              </a:ext>
            </a:extLst>
          </p:cNvPr>
          <p:cNvSpPr>
            <a:spLocks noGrp="1"/>
          </p:cNvSpPr>
          <p:nvPr>
            <p:ph idx="1"/>
          </p:nvPr>
        </p:nvSpPr>
        <p:spPr>
          <a:xfrm>
            <a:off x="838200" y="1690689"/>
            <a:ext cx="10515600" cy="4005262"/>
          </a:xfrm>
        </p:spPr>
        <p:txBody>
          <a:bodyPr>
            <a:normAutofit fontScale="62500" lnSpcReduction="20000"/>
          </a:bodyPr>
          <a:lstStyle/>
          <a:p>
            <a:pPr marL="0" indent="0" algn="just">
              <a:lnSpc>
                <a:spcPct val="170000"/>
              </a:lnSpc>
              <a:buNone/>
            </a:pPr>
            <a:r>
              <a:rPr lang="es-PE" dirty="0"/>
              <a:t>Esto lo genera a través de tres pasos clave mencionados a continuación: </a:t>
            </a:r>
          </a:p>
          <a:p>
            <a:pPr marL="514350" lvl="0" indent="-514350" algn="just">
              <a:lnSpc>
                <a:spcPct val="170000"/>
              </a:lnSpc>
              <a:buFont typeface="+mj-lt"/>
              <a:buAutoNum type="arabicPeriod"/>
            </a:pPr>
            <a:r>
              <a:rPr lang="es-PE" b="1" dirty="0"/>
              <a:t>Descomposición: </a:t>
            </a:r>
            <a:r>
              <a:rPr lang="es-PE" dirty="0"/>
              <a:t>Divide los documentos recuperados en oraciones (</a:t>
            </a:r>
            <a:r>
              <a:rPr lang="es-PE" dirty="0" err="1"/>
              <a:t>Granularización</a:t>
            </a:r>
            <a:r>
              <a:rPr lang="es-PE" dirty="0"/>
              <a:t> fina). </a:t>
            </a:r>
          </a:p>
          <a:p>
            <a:pPr marL="514350" lvl="0" indent="-514350" algn="just">
              <a:lnSpc>
                <a:spcPct val="170000"/>
              </a:lnSpc>
              <a:buFont typeface="+mj-lt"/>
              <a:buAutoNum type="arabicPeriod"/>
            </a:pPr>
            <a:r>
              <a:rPr lang="es-PE" b="1" dirty="0" err="1"/>
              <a:t>Reranking</a:t>
            </a:r>
            <a:r>
              <a:rPr lang="es-PE" b="1" dirty="0"/>
              <a:t>: </a:t>
            </a:r>
            <a:r>
              <a:rPr lang="es-PE" dirty="0"/>
              <a:t>Usa un modelo de ranking (BM25, DPR, </a:t>
            </a:r>
            <a:r>
              <a:rPr lang="es-PE" dirty="0" err="1"/>
              <a:t>LLMs</a:t>
            </a:r>
            <a:r>
              <a:rPr lang="es-PE" dirty="0"/>
              <a:t>, etc.) para evaluar la relevancia de cada oración con respecto a la consulta, y descarta las oraciones irrelevantes según un umbral. </a:t>
            </a:r>
          </a:p>
          <a:p>
            <a:pPr marL="514350" lvl="0" indent="-514350" algn="just">
              <a:lnSpc>
                <a:spcPct val="170000"/>
              </a:lnSpc>
              <a:buFont typeface="+mj-lt"/>
              <a:buAutoNum type="arabicPeriod"/>
            </a:pPr>
            <a:r>
              <a:rPr lang="es-PE" b="1" dirty="0"/>
              <a:t>Reconstrucción Contextual: </a:t>
            </a:r>
            <a:r>
              <a:rPr lang="es-PE" dirty="0"/>
              <a:t>Reorganiza las oraciones relevantes respetando su orden original, para mantener coherencia contextual. </a:t>
            </a:r>
          </a:p>
          <a:p>
            <a:endParaRPr lang="es-PE" dirty="0"/>
          </a:p>
        </p:txBody>
      </p:sp>
      <p:pic>
        <p:nvPicPr>
          <p:cNvPr id="4" name="image5.png" descr="Diagrama&#10;&#10;El contenido generado por IA puede ser incorrecto.">
            <a:extLst>
              <a:ext uri="{FF2B5EF4-FFF2-40B4-BE49-F238E27FC236}">
                <a16:creationId xmlns:a16="http://schemas.microsoft.com/office/drawing/2014/main" id="{193D4396-1A98-1DD8-46C7-2433F2C80196}"/>
              </a:ext>
            </a:extLst>
          </p:cNvPr>
          <p:cNvPicPr/>
          <p:nvPr/>
        </p:nvPicPr>
        <p:blipFill>
          <a:blip r:embed="rId2"/>
          <a:srcRect/>
          <a:stretch>
            <a:fillRect/>
          </a:stretch>
        </p:blipFill>
        <p:spPr>
          <a:xfrm>
            <a:off x="3458845" y="4879431"/>
            <a:ext cx="5274310" cy="1325880"/>
          </a:xfrm>
          <a:prstGeom prst="rect">
            <a:avLst/>
          </a:prstGeom>
          <a:ln>
            <a:solidFill>
              <a:schemeClr val="tx1"/>
            </a:solidFill>
          </a:ln>
        </p:spPr>
      </p:pic>
      <p:sp>
        <p:nvSpPr>
          <p:cNvPr id="5" name="Título 1">
            <a:extLst>
              <a:ext uri="{FF2B5EF4-FFF2-40B4-BE49-F238E27FC236}">
                <a16:creationId xmlns:a16="http://schemas.microsoft.com/office/drawing/2014/main" id="{2CBC25BC-CBCB-72AD-9D5A-330ABA74A208}"/>
              </a:ext>
            </a:extLst>
          </p:cNvPr>
          <p:cNvSpPr>
            <a:spLocks noGrp="1"/>
          </p:cNvSpPr>
          <p:nvPr>
            <p:ph type="title"/>
          </p:nvPr>
        </p:nvSpPr>
        <p:spPr>
          <a:xfrm>
            <a:off x="838200" y="365125"/>
            <a:ext cx="10515600" cy="1325563"/>
          </a:xfrm>
        </p:spPr>
        <p:txBody>
          <a:bodyPr/>
          <a:lstStyle/>
          <a:p>
            <a:r>
              <a:rPr lang="es-ES" dirty="0"/>
              <a:t>Marco Teórico</a:t>
            </a:r>
            <a:endParaRPr lang="es-PE" dirty="0"/>
          </a:p>
        </p:txBody>
      </p:sp>
    </p:spTree>
    <p:extLst>
      <p:ext uri="{BB962C8B-B14F-4D97-AF65-F5344CB8AC3E}">
        <p14:creationId xmlns:p14="http://schemas.microsoft.com/office/powerpoint/2010/main" val="31206737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703D3-C04F-B549-8EAC-CB9F535E86D6}"/>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BCAF854-8858-8AB1-D65F-E66E513188F1}"/>
              </a:ext>
            </a:extLst>
          </p:cNvPr>
          <p:cNvSpPr>
            <a:spLocks noGrp="1"/>
          </p:cNvSpPr>
          <p:nvPr>
            <p:ph idx="1"/>
          </p:nvPr>
        </p:nvSpPr>
        <p:spPr>
          <a:xfrm>
            <a:off x="838200" y="1518673"/>
            <a:ext cx="10515600" cy="5135624"/>
          </a:xfrm>
        </p:spPr>
        <p:txBody>
          <a:bodyPr>
            <a:normAutofit lnSpcReduction="10000"/>
          </a:bodyPr>
          <a:lstStyle/>
          <a:p>
            <a:pPr marL="0" indent="0" algn="just">
              <a:buNone/>
            </a:pPr>
            <a:r>
              <a:rPr lang="en-US" sz="2000" b="1" u="sng" dirty="0"/>
              <a:t>ROUGE (Recall-Oriented Understudy for </a:t>
            </a:r>
            <a:r>
              <a:rPr lang="en-US" sz="2000" b="1" u="sng" dirty="0" err="1"/>
              <a:t>Gisting</a:t>
            </a:r>
            <a:r>
              <a:rPr lang="en-US" sz="2000" b="1" u="sng" dirty="0"/>
              <a:t> Evaluation):</a:t>
            </a:r>
            <a:endParaRPr lang="es-PE" sz="2000" b="1" dirty="0"/>
          </a:p>
          <a:p>
            <a:pPr marL="0" indent="0" algn="just">
              <a:lnSpc>
                <a:spcPct val="150000"/>
              </a:lnSpc>
              <a:buNone/>
            </a:pPr>
            <a:r>
              <a:rPr lang="es-PE" sz="2000" dirty="0"/>
              <a:t>El conjunto de métricas ROUGE es un estándar utilizado para la evaluación automática de sistemas de generación de lenguaje natural como respuesta a preguntas. ROUGE cuantifica las coincidencias exactas de palabras o secuencias de palabras entre un texto generado automáticamente (hipótesis) y uno o más textos de referencia (</a:t>
            </a:r>
            <a:r>
              <a:rPr lang="es-PE" sz="2000" dirty="0" err="1"/>
              <a:t>ground</a:t>
            </a:r>
            <a:r>
              <a:rPr lang="es-PE" sz="2000" dirty="0"/>
              <a:t> truth)</a:t>
            </a:r>
          </a:p>
          <a:p>
            <a:pPr marL="0" indent="0" algn="just">
              <a:lnSpc>
                <a:spcPct val="150000"/>
              </a:lnSpc>
              <a:buNone/>
            </a:pPr>
            <a:endParaRPr lang="es-PE" sz="2000" dirty="0"/>
          </a:p>
          <a:p>
            <a:pPr marL="0" indent="0" algn="just">
              <a:buNone/>
            </a:pPr>
            <a:r>
              <a:rPr lang="es-PE" sz="2000" b="1" u="sng" dirty="0"/>
              <a:t>BERT SCORE:</a:t>
            </a:r>
          </a:p>
          <a:p>
            <a:pPr marL="0" indent="0" algn="just">
              <a:lnSpc>
                <a:spcPct val="150000"/>
              </a:lnSpc>
              <a:buNone/>
            </a:pPr>
            <a:r>
              <a:rPr lang="es-PE" sz="2000" dirty="0"/>
              <a:t> Es una métrica de evaluación para comparar la calidad semántica entre un texto generado y una referencia (</a:t>
            </a:r>
            <a:r>
              <a:rPr lang="es-PE" sz="2000" dirty="0" err="1"/>
              <a:t>ground</a:t>
            </a:r>
            <a:r>
              <a:rPr lang="es-PE" sz="2000" dirty="0"/>
              <a:t> truth). En lugar de depender de la coincidencia de n-gramas como ROUGE, esta métrica analiza la similitud semántica entre las palabras utilizando la similitud por distancia coseno</a:t>
            </a:r>
          </a:p>
        </p:txBody>
      </p:sp>
      <p:sp>
        <p:nvSpPr>
          <p:cNvPr id="5" name="Título 1">
            <a:extLst>
              <a:ext uri="{FF2B5EF4-FFF2-40B4-BE49-F238E27FC236}">
                <a16:creationId xmlns:a16="http://schemas.microsoft.com/office/drawing/2014/main" id="{4FB6E363-BEA4-CFAD-BA2A-E0FFF85603AF}"/>
              </a:ext>
            </a:extLst>
          </p:cNvPr>
          <p:cNvSpPr>
            <a:spLocks noGrp="1"/>
          </p:cNvSpPr>
          <p:nvPr>
            <p:ph type="title"/>
          </p:nvPr>
        </p:nvSpPr>
        <p:spPr>
          <a:xfrm>
            <a:off x="838200" y="365125"/>
            <a:ext cx="10515600" cy="1325563"/>
          </a:xfrm>
        </p:spPr>
        <p:txBody>
          <a:bodyPr/>
          <a:lstStyle/>
          <a:p>
            <a:r>
              <a:rPr lang="es-ES" dirty="0"/>
              <a:t>Marco Teórico</a:t>
            </a:r>
            <a:endParaRPr lang="es-PE" dirty="0"/>
          </a:p>
        </p:txBody>
      </p:sp>
    </p:spTree>
    <p:extLst>
      <p:ext uri="{BB962C8B-B14F-4D97-AF65-F5344CB8AC3E}">
        <p14:creationId xmlns:p14="http://schemas.microsoft.com/office/powerpoint/2010/main" val="5012736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3802B-781D-DBB8-4893-E261652F4900}"/>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5BBB7E7E-63A4-5B90-6F19-A874756E0081}"/>
              </a:ext>
            </a:extLst>
          </p:cNvPr>
          <p:cNvSpPr>
            <a:spLocks noGrp="1"/>
          </p:cNvSpPr>
          <p:nvPr>
            <p:ph type="title"/>
          </p:nvPr>
        </p:nvSpPr>
        <p:spPr/>
        <p:txBody>
          <a:bodyPr/>
          <a:lstStyle/>
          <a:p>
            <a:r>
              <a:rPr lang="es-ES" dirty="0"/>
              <a:t>Preparación de la Información: </a:t>
            </a:r>
            <a:r>
              <a:rPr lang="es-ES" dirty="0" err="1"/>
              <a:t>Extraccion</a:t>
            </a:r>
            <a:endParaRPr lang="es-PE" dirty="0"/>
          </a:p>
        </p:txBody>
      </p:sp>
      <p:sp>
        <p:nvSpPr>
          <p:cNvPr id="3" name="Marcador de contenido 2">
            <a:extLst>
              <a:ext uri="{FF2B5EF4-FFF2-40B4-BE49-F238E27FC236}">
                <a16:creationId xmlns:a16="http://schemas.microsoft.com/office/drawing/2014/main" id="{E1EA3F18-88AF-6086-F9CC-B8B1DDCC3AF2}"/>
              </a:ext>
            </a:extLst>
          </p:cNvPr>
          <p:cNvSpPr>
            <a:spLocks noGrp="1"/>
          </p:cNvSpPr>
          <p:nvPr>
            <p:ph idx="1"/>
          </p:nvPr>
        </p:nvSpPr>
        <p:spPr/>
        <p:txBody>
          <a:bodyPr>
            <a:normAutofit lnSpcReduction="10000"/>
          </a:bodyPr>
          <a:lstStyle/>
          <a:p>
            <a:pPr marL="0" indent="0" algn="just">
              <a:lnSpc>
                <a:spcPct val="150000"/>
              </a:lnSpc>
              <a:buNone/>
            </a:pPr>
            <a:r>
              <a:rPr lang="es-PE" sz="2000" dirty="0"/>
              <a:t>Se empezó explorando la diferentes paginas autorizadas del gobierno peruano con el dominio .</a:t>
            </a:r>
            <a:r>
              <a:rPr lang="es-PE" sz="2000" dirty="0" err="1"/>
              <a:t>gob</a:t>
            </a:r>
            <a:r>
              <a:rPr lang="es-PE" sz="2000" dirty="0"/>
              <a:t> para poder encontrar nuestra fuente de información. https://www.datosabiertos.gob.pe/dataset/listado-de-tr%C3%A1mites-adscritos-la-plataforma-gobpe</a:t>
            </a:r>
          </a:p>
          <a:p>
            <a:pPr marL="0" indent="0" algn="just">
              <a:lnSpc>
                <a:spcPct val="150000"/>
              </a:lnSpc>
              <a:buNone/>
            </a:pPr>
            <a:r>
              <a:rPr lang="es-PE" sz="2000" dirty="0"/>
              <a:t>Se descargó un </a:t>
            </a:r>
            <a:r>
              <a:rPr lang="es-PE" sz="2000" dirty="0" err="1"/>
              <a:t>répositorio</a:t>
            </a:r>
            <a:r>
              <a:rPr lang="es-PE" sz="2000" dirty="0"/>
              <a:t> con diferentes </a:t>
            </a:r>
            <a:r>
              <a:rPr lang="es-PE" sz="2000" dirty="0" err="1"/>
              <a:t>url</a:t>
            </a:r>
            <a:r>
              <a:rPr lang="es-PE" sz="2000" dirty="0"/>
              <a:t> que se usan como contenido informativo sobre tramites del gobierno.</a:t>
            </a:r>
          </a:p>
          <a:p>
            <a:pPr marL="0" indent="0" algn="just">
              <a:lnSpc>
                <a:spcPct val="150000"/>
              </a:lnSpc>
              <a:buNone/>
            </a:pPr>
            <a:r>
              <a:rPr lang="es-PE" sz="2000" dirty="0"/>
              <a:t>Se exploró las </a:t>
            </a:r>
            <a:r>
              <a:rPr lang="es-PE" sz="2000" dirty="0" err="1"/>
              <a:t>url</a:t>
            </a:r>
            <a:r>
              <a:rPr lang="es-PE" sz="2000" dirty="0"/>
              <a:t> para averiguar como y en que parte se encuentra la información deseada.</a:t>
            </a:r>
          </a:p>
          <a:p>
            <a:pPr marL="0" indent="0" algn="just">
              <a:lnSpc>
                <a:spcPct val="150000"/>
              </a:lnSpc>
              <a:buNone/>
            </a:pPr>
            <a:r>
              <a:rPr lang="es-PE" sz="2000" dirty="0"/>
              <a:t>Con esta información se </a:t>
            </a:r>
            <a:r>
              <a:rPr lang="es-PE" sz="2000" dirty="0" err="1"/>
              <a:t>scrapea</a:t>
            </a:r>
            <a:r>
              <a:rPr lang="es-PE" sz="2000" dirty="0"/>
              <a:t> la data de las diversas paginas del estado para poder obtener la información, para esto se utilizó la librería </a:t>
            </a:r>
            <a:r>
              <a:rPr lang="es-PE" sz="2000" b="1" dirty="0"/>
              <a:t>BeautifulSoup.</a:t>
            </a:r>
          </a:p>
        </p:txBody>
      </p:sp>
    </p:spTree>
    <p:extLst>
      <p:ext uri="{BB962C8B-B14F-4D97-AF65-F5344CB8AC3E}">
        <p14:creationId xmlns:p14="http://schemas.microsoft.com/office/powerpoint/2010/main" val="16252083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B3656B-7537-547C-E890-7C3423985C44}"/>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21D0EDD9-4696-1C04-6784-A6D422592871}"/>
              </a:ext>
            </a:extLst>
          </p:cNvPr>
          <p:cNvSpPr>
            <a:spLocks noGrp="1"/>
          </p:cNvSpPr>
          <p:nvPr>
            <p:ph type="title"/>
          </p:nvPr>
        </p:nvSpPr>
        <p:spPr/>
        <p:txBody>
          <a:bodyPr/>
          <a:lstStyle/>
          <a:p>
            <a:r>
              <a:rPr lang="es-ES" dirty="0"/>
              <a:t>Preparación de la Información: Exploración</a:t>
            </a:r>
            <a:endParaRPr lang="es-PE" dirty="0"/>
          </a:p>
        </p:txBody>
      </p:sp>
      <p:sp>
        <p:nvSpPr>
          <p:cNvPr id="3" name="Marcador de contenido 2">
            <a:extLst>
              <a:ext uri="{FF2B5EF4-FFF2-40B4-BE49-F238E27FC236}">
                <a16:creationId xmlns:a16="http://schemas.microsoft.com/office/drawing/2014/main" id="{1B8ADA12-46CF-67E1-BAF2-41A23F7B96D4}"/>
              </a:ext>
            </a:extLst>
          </p:cNvPr>
          <p:cNvSpPr>
            <a:spLocks noGrp="1"/>
          </p:cNvSpPr>
          <p:nvPr>
            <p:ph idx="1"/>
          </p:nvPr>
        </p:nvSpPr>
        <p:spPr/>
        <p:txBody>
          <a:bodyPr>
            <a:normAutofit/>
          </a:bodyPr>
          <a:lstStyle/>
          <a:p>
            <a:pPr marL="0" indent="0">
              <a:lnSpc>
                <a:spcPct val="150000"/>
              </a:lnSpc>
              <a:buNone/>
            </a:pPr>
            <a:r>
              <a:rPr lang="es-ES" sz="2100" dirty="0"/>
              <a:t>Con la data cruda ya extraída se procedió a trabajarlo con una herramienta de análisis y exploración de los datos como </a:t>
            </a:r>
            <a:r>
              <a:rPr lang="es-ES" sz="2100" b="1" dirty="0"/>
              <a:t>Pandas </a:t>
            </a:r>
          </a:p>
          <a:p>
            <a:pPr marL="0" indent="0">
              <a:lnSpc>
                <a:spcPct val="150000"/>
              </a:lnSpc>
              <a:buNone/>
            </a:pPr>
            <a:r>
              <a:rPr lang="es-ES" sz="2100" dirty="0"/>
              <a:t>La exploración del </a:t>
            </a:r>
            <a:r>
              <a:rPr lang="es-ES" sz="2100" dirty="0" err="1"/>
              <a:t>dataframe</a:t>
            </a:r>
            <a:r>
              <a:rPr lang="es-ES" sz="2100" dirty="0"/>
              <a:t> nos muestra datos nulos y con errores al ser extraídos, los cuales se procede a eliminar, dejando un registro de estos errores</a:t>
            </a:r>
          </a:p>
          <a:p>
            <a:pPr marL="0" indent="0">
              <a:lnSpc>
                <a:spcPct val="150000"/>
              </a:lnSpc>
              <a:buNone/>
            </a:pPr>
            <a:endParaRPr lang="es-ES" sz="2100" dirty="0"/>
          </a:p>
          <a:p>
            <a:pPr marL="0" indent="0">
              <a:lnSpc>
                <a:spcPct val="150000"/>
              </a:lnSpc>
              <a:buNone/>
            </a:pPr>
            <a:endParaRPr lang="es-PE" sz="2100" dirty="0"/>
          </a:p>
        </p:txBody>
      </p:sp>
    </p:spTree>
    <p:extLst>
      <p:ext uri="{BB962C8B-B14F-4D97-AF65-F5344CB8AC3E}">
        <p14:creationId xmlns:p14="http://schemas.microsoft.com/office/powerpoint/2010/main" val="19033126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67567F-E1B9-6E10-7EA2-245C6959D6B8}"/>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6145DDA4-2289-C686-7710-E630D93AAA58}"/>
              </a:ext>
            </a:extLst>
          </p:cNvPr>
          <p:cNvSpPr>
            <a:spLocks noGrp="1"/>
          </p:cNvSpPr>
          <p:nvPr>
            <p:ph type="title"/>
          </p:nvPr>
        </p:nvSpPr>
        <p:spPr/>
        <p:txBody>
          <a:bodyPr/>
          <a:lstStyle/>
          <a:p>
            <a:r>
              <a:rPr lang="es-ES" dirty="0"/>
              <a:t>Preparación de la Información: Preprocesamiento</a:t>
            </a:r>
            <a:endParaRPr lang="es-PE" dirty="0"/>
          </a:p>
        </p:txBody>
      </p:sp>
      <p:sp>
        <p:nvSpPr>
          <p:cNvPr id="3" name="Marcador de contenido 2">
            <a:extLst>
              <a:ext uri="{FF2B5EF4-FFF2-40B4-BE49-F238E27FC236}">
                <a16:creationId xmlns:a16="http://schemas.microsoft.com/office/drawing/2014/main" id="{11D2DF1A-23A5-06FD-F65B-46F1A07DF3DC}"/>
              </a:ext>
            </a:extLst>
          </p:cNvPr>
          <p:cNvSpPr>
            <a:spLocks noGrp="1"/>
          </p:cNvSpPr>
          <p:nvPr>
            <p:ph idx="1"/>
          </p:nvPr>
        </p:nvSpPr>
        <p:spPr/>
        <p:txBody>
          <a:bodyPr>
            <a:normAutofit/>
          </a:bodyPr>
          <a:lstStyle/>
          <a:p>
            <a:pPr marL="0" indent="0" algn="just">
              <a:lnSpc>
                <a:spcPct val="150000"/>
              </a:lnSpc>
              <a:buNone/>
            </a:pPr>
            <a:r>
              <a:rPr lang="es-ES" sz="2100" dirty="0"/>
              <a:t>Con el </a:t>
            </a:r>
            <a:r>
              <a:rPr lang="es-ES" sz="2100" dirty="0" err="1"/>
              <a:t>dataframe</a:t>
            </a:r>
            <a:r>
              <a:rPr lang="es-ES" sz="2100" dirty="0"/>
              <a:t> limpio se procede a eliminar caracteres no alfanuméricos, eliminar espacios en blanco repetidos y textos no relevantes usando </a:t>
            </a:r>
            <a:r>
              <a:rPr lang="es-ES" sz="2100" dirty="0" err="1"/>
              <a:t>regex</a:t>
            </a:r>
            <a:r>
              <a:rPr lang="es-ES" sz="2100" dirty="0"/>
              <a:t>.</a:t>
            </a:r>
          </a:p>
          <a:p>
            <a:pPr marL="0" indent="0" algn="just">
              <a:lnSpc>
                <a:spcPct val="150000"/>
              </a:lnSpc>
              <a:buNone/>
            </a:pPr>
            <a:r>
              <a:rPr lang="es-ES" sz="2100" dirty="0"/>
              <a:t>Se establece que todo el contenido debe estar en minúsculas y se procede a guardar el </a:t>
            </a:r>
            <a:r>
              <a:rPr lang="es-ES" sz="2100" dirty="0" err="1"/>
              <a:t>dataframe</a:t>
            </a:r>
            <a:r>
              <a:rPr lang="es-ES" sz="2100" dirty="0"/>
              <a:t> limpio y preprocesado para su posterior uso sin el </a:t>
            </a:r>
            <a:r>
              <a:rPr lang="es-ES" sz="2100" dirty="0" err="1"/>
              <a:t>scrapeo</a:t>
            </a:r>
            <a:r>
              <a:rPr lang="es-ES" sz="2100" dirty="0"/>
              <a:t>.</a:t>
            </a:r>
          </a:p>
          <a:p>
            <a:pPr marL="0" indent="0" algn="just">
              <a:lnSpc>
                <a:spcPct val="150000"/>
              </a:lnSpc>
              <a:buNone/>
            </a:pPr>
            <a:r>
              <a:rPr lang="es-ES" sz="2100" dirty="0"/>
              <a:t>Finalmente se separa el contenido ya preprocesado en </a:t>
            </a:r>
            <a:r>
              <a:rPr lang="es-ES" sz="2100" dirty="0" err="1"/>
              <a:t>chunks</a:t>
            </a:r>
            <a:r>
              <a:rPr lang="es-ES" sz="2100" dirty="0"/>
              <a:t> de 200 caracteres como máximo y se almacena en un </a:t>
            </a:r>
            <a:r>
              <a:rPr lang="es-ES" sz="2100" dirty="0" err="1"/>
              <a:t>dataframe</a:t>
            </a:r>
            <a:r>
              <a:rPr lang="es-ES" sz="2100" dirty="0"/>
              <a:t> par su posterior uso por el modelo.</a:t>
            </a:r>
          </a:p>
          <a:p>
            <a:pPr marL="0" indent="0">
              <a:lnSpc>
                <a:spcPct val="150000"/>
              </a:lnSpc>
              <a:buNone/>
            </a:pPr>
            <a:endParaRPr lang="es-ES" sz="2100" dirty="0"/>
          </a:p>
          <a:p>
            <a:pPr marL="0" indent="0">
              <a:lnSpc>
                <a:spcPct val="150000"/>
              </a:lnSpc>
              <a:buNone/>
            </a:pPr>
            <a:endParaRPr lang="es-PE" sz="2100" dirty="0"/>
          </a:p>
        </p:txBody>
      </p:sp>
    </p:spTree>
    <p:extLst>
      <p:ext uri="{BB962C8B-B14F-4D97-AF65-F5344CB8AC3E}">
        <p14:creationId xmlns:p14="http://schemas.microsoft.com/office/powerpoint/2010/main" val="40758497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4445A-D754-1511-5692-16ADE0022662}"/>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642342CA-BDE8-02FD-2DF0-550C28DA0E12}"/>
              </a:ext>
            </a:extLst>
          </p:cNvPr>
          <p:cNvSpPr>
            <a:spLocks noGrp="1"/>
          </p:cNvSpPr>
          <p:nvPr>
            <p:ph type="title"/>
          </p:nvPr>
        </p:nvSpPr>
        <p:spPr/>
        <p:txBody>
          <a:bodyPr/>
          <a:lstStyle/>
          <a:p>
            <a:r>
              <a:rPr lang="es-ES" dirty="0"/>
              <a:t>Modelos Utilizados</a:t>
            </a:r>
            <a:endParaRPr lang="es-PE" dirty="0"/>
          </a:p>
        </p:txBody>
      </p:sp>
      <p:sp>
        <p:nvSpPr>
          <p:cNvPr id="3" name="Marcador de contenido 2">
            <a:extLst>
              <a:ext uri="{FF2B5EF4-FFF2-40B4-BE49-F238E27FC236}">
                <a16:creationId xmlns:a16="http://schemas.microsoft.com/office/drawing/2014/main" id="{30C0DF46-844A-B225-3B84-72FE70EF66CD}"/>
              </a:ext>
            </a:extLst>
          </p:cNvPr>
          <p:cNvSpPr>
            <a:spLocks noGrp="1"/>
          </p:cNvSpPr>
          <p:nvPr>
            <p:ph idx="1"/>
          </p:nvPr>
        </p:nvSpPr>
        <p:spPr/>
        <p:txBody>
          <a:bodyPr>
            <a:normAutofit/>
          </a:bodyPr>
          <a:lstStyle/>
          <a:p>
            <a:pPr marL="0" indent="0" algn="just">
              <a:lnSpc>
                <a:spcPct val="150000"/>
              </a:lnSpc>
              <a:buNone/>
            </a:pPr>
            <a:r>
              <a:rPr lang="es-PE" sz="2000" dirty="0"/>
              <a:t>El modelo usado fue Phi-4 mini de Microsoft el cual posee 3.8 billones de parámetros, este modelo es ideal para proyectos que no cuentan una gran capacidad computacional ya que a diferencia de modelos más grandes como GPT-4, que cuenta con más de 100 billones de parámetros, estos modelos son más livianos y por lo tanto más fácil de entrenar y generar texto. Se usarán tres arquitecturas: Phi-4 mini , Phi-4 mini  + RAG, Phi-4 mini  + RAG +DSLR</a:t>
            </a:r>
          </a:p>
          <a:p>
            <a:pPr marL="0" indent="0" algn="just">
              <a:lnSpc>
                <a:spcPct val="150000"/>
              </a:lnSpc>
              <a:buNone/>
            </a:pPr>
            <a:r>
              <a:rPr lang="es-PE" sz="2000" dirty="0"/>
              <a:t>Se comenzó haciendo los </a:t>
            </a:r>
            <a:r>
              <a:rPr lang="es-PE" sz="2000" dirty="0" err="1"/>
              <a:t>embeddings</a:t>
            </a:r>
            <a:r>
              <a:rPr lang="es-PE" sz="2000" dirty="0"/>
              <a:t> de los </a:t>
            </a:r>
            <a:r>
              <a:rPr lang="es-PE" sz="2000" dirty="0" err="1"/>
              <a:t>chunks</a:t>
            </a:r>
            <a:r>
              <a:rPr lang="es-PE" sz="2000" dirty="0"/>
              <a:t> ya usados previamente del análisis exploratorio, y se usó el modelo </a:t>
            </a:r>
            <a:r>
              <a:rPr lang="en-US" sz="2000" b="1" dirty="0"/>
              <a:t>'</a:t>
            </a:r>
            <a:r>
              <a:rPr lang="en-US" sz="2000" b="1" dirty="0" err="1"/>
              <a:t>hiiamsid</a:t>
            </a:r>
            <a:r>
              <a:rPr lang="en-US" sz="2000" b="1" dirty="0"/>
              <a:t>/</a:t>
            </a:r>
            <a:r>
              <a:rPr lang="en-US" sz="2000" b="1" dirty="0" err="1"/>
              <a:t>sentence_similarity_spanish_es</a:t>
            </a:r>
            <a:r>
              <a:rPr lang="en-US" sz="2000" b="1" dirty="0"/>
              <a:t>'</a:t>
            </a:r>
            <a:r>
              <a:rPr lang="es-PE" sz="2000" b="1" dirty="0"/>
              <a:t>, </a:t>
            </a:r>
            <a:r>
              <a:rPr lang="es-PE" sz="2000" dirty="0"/>
              <a:t>este modelo permite usar el  lenguaje español para hacer el espacio vectorial de las oraciones.</a:t>
            </a:r>
          </a:p>
          <a:p>
            <a:endParaRPr lang="es-PE" dirty="0"/>
          </a:p>
        </p:txBody>
      </p:sp>
    </p:spTree>
    <p:extLst>
      <p:ext uri="{BB962C8B-B14F-4D97-AF65-F5344CB8AC3E}">
        <p14:creationId xmlns:p14="http://schemas.microsoft.com/office/powerpoint/2010/main" val="1353976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6E8817F-1532-EBA0-4628-5E369C4F93E2}"/>
              </a:ext>
            </a:extLst>
          </p:cNvPr>
          <p:cNvSpPr>
            <a:spLocks noGrp="1"/>
          </p:cNvSpPr>
          <p:nvPr>
            <p:ph idx="1"/>
          </p:nvPr>
        </p:nvSpPr>
        <p:spPr>
          <a:xfrm>
            <a:off x="838200" y="488888"/>
            <a:ext cx="10515600" cy="5688076"/>
          </a:xfrm>
        </p:spPr>
        <p:txBody>
          <a:bodyPr>
            <a:normAutofit fontScale="92500"/>
          </a:bodyPr>
          <a:lstStyle/>
          <a:p>
            <a:pPr marL="0" indent="0" algn="just">
              <a:lnSpc>
                <a:spcPct val="150000"/>
              </a:lnSpc>
              <a:buNone/>
            </a:pPr>
            <a:r>
              <a:rPr lang="es-PE" sz="2200" dirty="0"/>
              <a:t>Una vez obtenido los </a:t>
            </a:r>
            <a:r>
              <a:rPr lang="es-PE" sz="2200" dirty="0" err="1"/>
              <a:t>embedding</a:t>
            </a:r>
            <a:r>
              <a:rPr lang="es-PE" sz="2200" dirty="0"/>
              <a:t> se usa un indexador FAISS que tendrá como unidad de comparación la distancia euclidiana. Gracias a esto la búsqueda de los top-n </a:t>
            </a:r>
            <a:r>
              <a:rPr lang="es-PE" sz="2200" dirty="0" err="1"/>
              <a:t>chunks</a:t>
            </a:r>
            <a:r>
              <a:rPr lang="es-PE" sz="2200" dirty="0"/>
              <a:t> para generar el contexto se hace de manera más eficiente, vale recordar que la indexación es un método muy utilizado en las bases de datos para poder hacer los </a:t>
            </a:r>
            <a:r>
              <a:rPr lang="es-PE" sz="2200" dirty="0" err="1"/>
              <a:t>querys</a:t>
            </a:r>
            <a:r>
              <a:rPr lang="es-PE" sz="2200" dirty="0"/>
              <a:t> más eficientes.</a:t>
            </a:r>
          </a:p>
          <a:p>
            <a:pPr marL="0" indent="0" algn="just">
              <a:lnSpc>
                <a:spcPct val="150000"/>
              </a:lnSpc>
              <a:buNone/>
            </a:pPr>
            <a:r>
              <a:rPr lang="es-PE" sz="2200" dirty="0"/>
              <a:t>Los top-n </a:t>
            </a:r>
            <a:r>
              <a:rPr lang="es-PE" sz="2200" dirty="0" err="1"/>
              <a:t>chunks</a:t>
            </a:r>
            <a:r>
              <a:rPr lang="es-PE" sz="2200" dirty="0"/>
              <a:t> extraídos necesitan ser agregados como contexto al </a:t>
            </a:r>
            <a:r>
              <a:rPr lang="es-PE" sz="2200" dirty="0" err="1"/>
              <a:t>prompt</a:t>
            </a:r>
            <a:r>
              <a:rPr lang="es-PE" sz="2200" dirty="0"/>
              <a:t> que será enviado al LLM, por lo que se diseñó un </a:t>
            </a:r>
            <a:r>
              <a:rPr lang="es-PE" sz="2200" dirty="0" err="1"/>
              <a:t>template</a:t>
            </a:r>
            <a:r>
              <a:rPr lang="es-PE" sz="2200" dirty="0"/>
              <a:t> dándole instrucciones al modelo LLM. Para el caso de este proyecto se usaron los top-5 </a:t>
            </a:r>
            <a:r>
              <a:rPr lang="es-PE" sz="2200" dirty="0" err="1"/>
              <a:t>chunks</a:t>
            </a:r>
            <a:r>
              <a:rPr lang="es-PE" sz="2200" dirty="0"/>
              <a:t>.</a:t>
            </a:r>
          </a:p>
          <a:p>
            <a:pPr marL="0" indent="0" algn="just">
              <a:lnSpc>
                <a:spcPct val="160000"/>
              </a:lnSpc>
              <a:buNone/>
            </a:pPr>
            <a:r>
              <a:rPr lang="es-PE" sz="2200" dirty="0"/>
              <a:t>Para poder evaluar el modelo, se usó la data QA obtenida por LLM GPT-4. Se usaron métricas muy usadas en proyectos de LLM como ROUGE dándonos una baja puntuación, dado que mis respuestas de referencia no tenían la misma estructura que mis respuestas generadas, lo cual no daba indicios importantes sobre la veracidad de las respuestas generadas. </a:t>
            </a:r>
          </a:p>
          <a:p>
            <a:pPr marL="0" indent="0">
              <a:buNone/>
            </a:pPr>
            <a:endParaRPr lang="es-PE" dirty="0"/>
          </a:p>
        </p:txBody>
      </p:sp>
    </p:spTree>
    <p:extLst>
      <p:ext uri="{BB962C8B-B14F-4D97-AF65-F5344CB8AC3E}">
        <p14:creationId xmlns:p14="http://schemas.microsoft.com/office/powerpoint/2010/main" val="29086854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4676A16-FD9C-6D03-F56F-66B41441670E}"/>
              </a:ext>
            </a:extLst>
          </p:cNvPr>
          <p:cNvSpPr>
            <a:spLocks noGrp="1"/>
          </p:cNvSpPr>
          <p:nvPr>
            <p:ph idx="1"/>
          </p:nvPr>
        </p:nvSpPr>
        <p:spPr>
          <a:xfrm>
            <a:off x="838200" y="488887"/>
            <a:ext cx="10515600" cy="5688075"/>
          </a:xfrm>
        </p:spPr>
        <p:txBody>
          <a:bodyPr/>
          <a:lstStyle/>
          <a:p>
            <a:pPr marL="0" indent="0" algn="just">
              <a:lnSpc>
                <a:spcPct val="150000"/>
              </a:lnSpc>
              <a:buNone/>
            </a:pPr>
            <a:r>
              <a:rPr lang="es-PE" sz="2000" dirty="0"/>
              <a:t>Entonces, una métrica que midiera la similitud semántica era necesaria por lo que se usó </a:t>
            </a:r>
            <a:r>
              <a:rPr lang="es-PE" sz="2000" dirty="0" err="1"/>
              <a:t>BERTScore</a:t>
            </a:r>
            <a:r>
              <a:rPr lang="es-PE" sz="2000" dirty="0"/>
              <a:t>, el cual </a:t>
            </a:r>
            <a:r>
              <a:rPr lang="es-PE" sz="2000" dirty="0" err="1"/>
              <a:t>dió</a:t>
            </a:r>
            <a:r>
              <a:rPr lang="es-PE" sz="2000" dirty="0"/>
              <a:t> un resultado favorable.</a:t>
            </a:r>
            <a:endParaRPr lang="es-PE" dirty="0"/>
          </a:p>
        </p:txBody>
      </p:sp>
      <p:pic>
        <p:nvPicPr>
          <p:cNvPr id="4" name="Imagen 3">
            <a:extLst>
              <a:ext uri="{FF2B5EF4-FFF2-40B4-BE49-F238E27FC236}">
                <a16:creationId xmlns:a16="http://schemas.microsoft.com/office/drawing/2014/main" id="{60F269AB-4EE7-66BC-E4ED-40C86AF105CA}"/>
              </a:ext>
            </a:extLst>
          </p:cNvPr>
          <p:cNvPicPr>
            <a:picLocks noChangeAspect="1"/>
          </p:cNvPicPr>
          <p:nvPr/>
        </p:nvPicPr>
        <p:blipFill>
          <a:blip r:embed="rId2"/>
          <a:stretch>
            <a:fillRect/>
          </a:stretch>
        </p:blipFill>
        <p:spPr>
          <a:xfrm>
            <a:off x="2311846" y="1752600"/>
            <a:ext cx="7568307" cy="4819650"/>
          </a:xfrm>
          <a:prstGeom prst="rect">
            <a:avLst/>
          </a:prstGeom>
          <a:ln>
            <a:solidFill>
              <a:schemeClr val="tx1"/>
            </a:solidFill>
          </a:ln>
        </p:spPr>
      </p:pic>
    </p:spTree>
    <p:extLst>
      <p:ext uri="{BB962C8B-B14F-4D97-AF65-F5344CB8AC3E}">
        <p14:creationId xmlns:p14="http://schemas.microsoft.com/office/powerpoint/2010/main" val="1289842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4D127-A4C4-A19E-CFD8-CBC6984186CB}"/>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F1943726-6F27-0AB1-BBE9-AA88133976D4}"/>
              </a:ext>
            </a:extLst>
          </p:cNvPr>
          <p:cNvSpPr>
            <a:spLocks noGrp="1"/>
          </p:cNvSpPr>
          <p:nvPr>
            <p:ph type="title"/>
          </p:nvPr>
        </p:nvSpPr>
        <p:spPr/>
        <p:txBody>
          <a:bodyPr/>
          <a:lstStyle/>
          <a:p>
            <a:r>
              <a:rPr lang="es-ES" dirty="0"/>
              <a:t>Resultados y Comparaciones finales</a:t>
            </a:r>
            <a:endParaRPr lang="es-PE" dirty="0"/>
          </a:p>
        </p:txBody>
      </p:sp>
      <p:graphicFrame>
        <p:nvGraphicFramePr>
          <p:cNvPr id="4" name="Marcador de contenido 3">
            <a:extLst>
              <a:ext uri="{FF2B5EF4-FFF2-40B4-BE49-F238E27FC236}">
                <a16:creationId xmlns:a16="http://schemas.microsoft.com/office/drawing/2014/main" id="{C3565154-AA75-E3E2-5800-57AC122529A9}"/>
              </a:ext>
            </a:extLst>
          </p:cNvPr>
          <p:cNvGraphicFramePr>
            <a:graphicFrameLocks noGrp="1"/>
          </p:cNvGraphicFramePr>
          <p:nvPr>
            <p:ph idx="1"/>
            <p:extLst>
              <p:ext uri="{D42A27DB-BD31-4B8C-83A1-F6EECF244321}">
                <p14:modId xmlns:p14="http://schemas.microsoft.com/office/powerpoint/2010/main" val="4264917929"/>
              </p:ext>
            </p:extLst>
          </p:nvPr>
        </p:nvGraphicFramePr>
        <p:xfrm>
          <a:off x="1013988" y="2911038"/>
          <a:ext cx="6696453" cy="1448562"/>
        </p:xfrm>
        <a:graphic>
          <a:graphicData uri="http://schemas.openxmlformats.org/drawingml/2006/table">
            <a:tbl>
              <a:tblPr bandRow="1">
                <a:tableStyleId>{5C22544A-7EE6-4342-B048-85BDC9FD1C3A}</a:tableStyleId>
              </a:tblPr>
              <a:tblGrid>
                <a:gridCol w="948238">
                  <a:extLst>
                    <a:ext uri="{9D8B030D-6E8A-4147-A177-3AD203B41FA5}">
                      <a16:colId xmlns:a16="http://schemas.microsoft.com/office/drawing/2014/main" val="2689808991"/>
                    </a:ext>
                  </a:extLst>
                </a:gridCol>
                <a:gridCol w="1090068">
                  <a:extLst>
                    <a:ext uri="{9D8B030D-6E8A-4147-A177-3AD203B41FA5}">
                      <a16:colId xmlns:a16="http://schemas.microsoft.com/office/drawing/2014/main" val="1909381451"/>
                    </a:ext>
                  </a:extLst>
                </a:gridCol>
                <a:gridCol w="910527">
                  <a:extLst>
                    <a:ext uri="{9D8B030D-6E8A-4147-A177-3AD203B41FA5}">
                      <a16:colId xmlns:a16="http://schemas.microsoft.com/office/drawing/2014/main" val="1219903150"/>
                    </a:ext>
                  </a:extLst>
                </a:gridCol>
                <a:gridCol w="910527">
                  <a:extLst>
                    <a:ext uri="{9D8B030D-6E8A-4147-A177-3AD203B41FA5}">
                      <a16:colId xmlns:a16="http://schemas.microsoft.com/office/drawing/2014/main" val="1819714007"/>
                    </a:ext>
                  </a:extLst>
                </a:gridCol>
                <a:gridCol w="1048760">
                  <a:extLst>
                    <a:ext uri="{9D8B030D-6E8A-4147-A177-3AD203B41FA5}">
                      <a16:colId xmlns:a16="http://schemas.microsoft.com/office/drawing/2014/main" val="3154423711"/>
                    </a:ext>
                  </a:extLst>
                </a:gridCol>
                <a:gridCol w="1056742">
                  <a:extLst>
                    <a:ext uri="{9D8B030D-6E8A-4147-A177-3AD203B41FA5}">
                      <a16:colId xmlns:a16="http://schemas.microsoft.com/office/drawing/2014/main" val="3460054831"/>
                    </a:ext>
                  </a:extLst>
                </a:gridCol>
                <a:gridCol w="731591">
                  <a:extLst>
                    <a:ext uri="{9D8B030D-6E8A-4147-A177-3AD203B41FA5}">
                      <a16:colId xmlns:a16="http://schemas.microsoft.com/office/drawing/2014/main" val="1346479066"/>
                    </a:ext>
                  </a:extLst>
                </a:gridCol>
              </a:tblGrid>
              <a:tr h="0">
                <a:tc rowSpan="2">
                  <a:txBody>
                    <a:bodyPr/>
                    <a:lstStyle/>
                    <a:p>
                      <a:pPr algn="ctr">
                        <a:lnSpc>
                          <a:spcPct val="115000"/>
                        </a:lnSpc>
                        <a:spcAft>
                          <a:spcPts val="1000"/>
                        </a:spcAft>
                        <a:buNone/>
                      </a:pPr>
                      <a:r>
                        <a:rPr lang="es-PE" sz="1100" dirty="0">
                          <a:effectLst/>
                        </a:rPr>
                        <a:t>Pregunta</a:t>
                      </a:r>
                      <a:endParaRPr lang="es-PE" sz="11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gridSpan="3">
                  <a:txBody>
                    <a:bodyPr/>
                    <a:lstStyle/>
                    <a:p>
                      <a:pPr algn="ctr">
                        <a:lnSpc>
                          <a:spcPct val="115000"/>
                        </a:lnSpc>
                        <a:spcAft>
                          <a:spcPts val="1000"/>
                        </a:spcAft>
                        <a:buNone/>
                      </a:pPr>
                      <a:r>
                        <a:rPr lang="es-PE" sz="1100">
                          <a:effectLst/>
                        </a:rPr>
                        <a:t>BERT SCORE</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hMerge="1">
                  <a:txBody>
                    <a:bodyPr/>
                    <a:lstStyle/>
                    <a:p>
                      <a:endParaRPr lang="es-PE"/>
                    </a:p>
                  </a:txBody>
                  <a:tcPr/>
                </a:tc>
                <a:tc hMerge="1">
                  <a:txBody>
                    <a:bodyPr/>
                    <a:lstStyle/>
                    <a:p>
                      <a:endParaRPr lang="es-PE"/>
                    </a:p>
                  </a:txBody>
                  <a:tcPr/>
                </a:tc>
                <a:tc gridSpan="3">
                  <a:txBody>
                    <a:bodyPr/>
                    <a:lstStyle/>
                    <a:p>
                      <a:pPr algn="ctr">
                        <a:lnSpc>
                          <a:spcPct val="115000"/>
                        </a:lnSpc>
                        <a:spcAft>
                          <a:spcPts val="1000"/>
                        </a:spcAft>
                        <a:buNone/>
                      </a:pPr>
                      <a:r>
                        <a:rPr lang="es-PE" sz="1100" dirty="0">
                          <a:effectLst/>
                        </a:rPr>
                        <a:t>ROUGE</a:t>
                      </a:r>
                      <a:endParaRPr lang="es-PE" sz="11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hMerge="1">
                  <a:txBody>
                    <a:bodyPr/>
                    <a:lstStyle/>
                    <a:p>
                      <a:endParaRPr lang="es-PE"/>
                    </a:p>
                  </a:txBody>
                  <a:tcPr/>
                </a:tc>
                <a:tc hMerge="1">
                  <a:txBody>
                    <a:bodyPr/>
                    <a:lstStyle/>
                    <a:p>
                      <a:endParaRPr lang="es-PE"/>
                    </a:p>
                  </a:txBody>
                  <a:tcPr/>
                </a:tc>
                <a:extLst>
                  <a:ext uri="{0D108BD9-81ED-4DB2-BD59-A6C34878D82A}">
                    <a16:rowId xmlns:a16="http://schemas.microsoft.com/office/drawing/2014/main" val="2444060704"/>
                  </a:ext>
                </a:extLst>
              </a:tr>
              <a:tr h="0">
                <a:tc vMerge="1">
                  <a:txBody>
                    <a:bodyPr/>
                    <a:lstStyle/>
                    <a:p>
                      <a:endParaRPr lang="es-PE"/>
                    </a:p>
                  </a:txBody>
                  <a:tcPr/>
                </a:tc>
                <a:tc>
                  <a:txBody>
                    <a:bodyPr/>
                    <a:lstStyle/>
                    <a:p>
                      <a:pPr algn="ctr">
                        <a:lnSpc>
                          <a:spcPct val="115000"/>
                        </a:lnSpc>
                        <a:spcAft>
                          <a:spcPts val="1000"/>
                        </a:spcAft>
                        <a:buNone/>
                      </a:pPr>
                      <a:r>
                        <a:rPr lang="es-PE" sz="1100">
                          <a:effectLst/>
                        </a:rPr>
                        <a:t>PRECISION</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ctr">
                        <a:lnSpc>
                          <a:spcPct val="115000"/>
                        </a:lnSpc>
                        <a:spcAft>
                          <a:spcPts val="1000"/>
                        </a:spcAft>
                        <a:buNone/>
                      </a:pPr>
                      <a:r>
                        <a:rPr lang="es-PE" sz="1100">
                          <a:effectLst/>
                        </a:rPr>
                        <a:t>RECALL</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ctr">
                        <a:lnSpc>
                          <a:spcPct val="115000"/>
                        </a:lnSpc>
                        <a:spcAft>
                          <a:spcPts val="1000"/>
                        </a:spcAft>
                        <a:buNone/>
                      </a:pPr>
                      <a:r>
                        <a:rPr lang="es-PE" sz="1100">
                          <a:effectLst/>
                        </a:rPr>
                        <a:t>F1</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ctr">
                        <a:lnSpc>
                          <a:spcPct val="115000"/>
                        </a:lnSpc>
                        <a:spcAft>
                          <a:spcPts val="1000"/>
                        </a:spcAft>
                        <a:buNone/>
                      </a:pPr>
                      <a:r>
                        <a:rPr lang="es-PE" sz="1100">
                          <a:effectLst/>
                        </a:rPr>
                        <a:t>ROUGE-1</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ctr">
                        <a:lnSpc>
                          <a:spcPct val="115000"/>
                        </a:lnSpc>
                        <a:spcAft>
                          <a:spcPts val="1000"/>
                        </a:spcAft>
                        <a:buNone/>
                      </a:pPr>
                      <a:r>
                        <a:rPr lang="es-PE" sz="1100">
                          <a:effectLst/>
                        </a:rPr>
                        <a:t>ROUGE-2</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ctr">
                        <a:lnSpc>
                          <a:spcPct val="115000"/>
                        </a:lnSpc>
                        <a:spcAft>
                          <a:spcPts val="1000"/>
                        </a:spcAft>
                        <a:buNone/>
                      </a:pPr>
                      <a:r>
                        <a:rPr lang="es-PE" sz="1100">
                          <a:effectLst/>
                        </a:rPr>
                        <a:t>ROUGE-L</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extLst>
                  <a:ext uri="{0D108BD9-81ED-4DB2-BD59-A6C34878D82A}">
                    <a16:rowId xmlns:a16="http://schemas.microsoft.com/office/drawing/2014/main" val="303342131"/>
                  </a:ext>
                </a:extLst>
              </a:tr>
              <a:tr h="63282">
                <a:tc>
                  <a:txBody>
                    <a:bodyPr/>
                    <a:lstStyle/>
                    <a:p>
                      <a:pPr algn="ctr">
                        <a:lnSpc>
                          <a:spcPct val="115000"/>
                        </a:lnSpc>
                        <a:spcAft>
                          <a:spcPts val="1000"/>
                        </a:spcAft>
                        <a:buNone/>
                      </a:pPr>
                      <a:r>
                        <a:rPr lang="es-PE" sz="1100">
                          <a:effectLst/>
                        </a:rPr>
                        <a:t>P</a:t>
                      </a:r>
                      <a:r>
                        <a:rPr lang="es-PE" sz="1100" baseline="-25000">
                          <a:effectLst/>
                        </a:rPr>
                        <a:t>1</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0.7887 </a:t>
                      </a:r>
                    </a:p>
                  </a:txBody>
                  <a:tcPr marL="68580" marR="68580" marT="0" marB="0"/>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0.8587 </a:t>
                      </a:r>
                    </a:p>
                  </a:txBody>
                  <a:tcPr marL="68580" marR="68580" marT="0" marB="0"/>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0.8222 </a:t>
                      </a:r>
                    </a:p>
                  </a:txBody>
                  <a:tcPr marL="68580" marR="68580" marT="0" marB="0"/>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0.1264</a:t>
                      </a:r>
                    </a:p>
                  </a:txBody>
                  <a:tcPr marL="68580" marR="68580" marT="0" marB="0"/>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0.0442 </a:t>
                      </a:r>
                    </a:p>
                  </a:txBody>
                  <a:tcPr marL="68580" marR="68580" marT="0" marB="0"/>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0.0934 </a:t>
                      </a:r>
                    </a:p>
                  </a:txBody>
                  <a:tcPr marL="68580" marR="68580" marT="0" marB="0"/>
                </a:tc>
                <a:extLst>
                  <a:ext uri="{0D108BD9-81ED-4DB2-BD59-A6C34878D82A}">
                    <a16:rowId xmlns:a16="http://schemas.microsoft.com/office/drawing/2014/main" val="1100997995"/>
                  </a:ext>
                </a:extLst>
              </a:tr>
              <a:tr h="0">
                <a:tc>
                  <a:txBody>
                    <a:bodyPr/>
                    <a:lstStyle/>
                    <a:p>
                      <a:pPr algn="ctr">
                        <a:lnSpc>
                          <a:spcPct val="115000"/>
                        </a:lnSpc>
                        <a:spcAft>
                          <a:spcPts val="1000"/>
                        </a:spcAft>
                        <a:buNone/>
                      </a:pPr>
                      <a:r>
                        <a:rPr lang="es-PE" sz="1100" dirty="0">
                          <a:effectLst/>
                        </a:rPr>
                        <a:t>P</a:t>
                      </a:r>
                      <a:r>
                        <a:rPr lang="es-PE" sz="1100" baseline="-25000" dirty="0">
                          <a:effectLst/>
                        </a:rPr>
                        <a:t>2</a:t>
                      </a:r>
                      <a:endParaRPr lang="es-PE" sz="11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0.7706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0.8221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0.7956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0.0986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0.0175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0.0754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15255840"/>
                  </a:ext>
                </a:extLst>
              </a:tr>
              <a:tr h="0">
                <a:tc>
                  <a:txBody>
                    <a:bodyPr/>
                    <a:lstStyle/>
                    <a:p>
                      <a:pPr algn="ctr">
                        <a:lnSpc>
                          <a:spcPct val="115000"/>
                        </a:lnSpc>
                        <a:spcAft>
                          <a:spcPts val="1000"/>
                        </a:spcAft>
                        <a:buNone/>
                      </a:pPr>
                      <a:r>
                        <a:rPr lang="es-PE" sz="1100">
                          <a:effectLst/>
                        </a:rPr>
                        <a:t>P</a:t>
                      </a:r>
                      <a:r>
                        <a:rPr lang="es-PE" sz="1100" baseline="-25000">
                          <a:effectLst/>
                        </a:rPr>
                        <a:t>3</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0.7807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0.8567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0.8169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0.1156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0.0411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0.0748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2971535099"/>
                  </a:ext>
                </a:extLst>
              </a:tr>
              <a:tr h="0">
                <a:tc>
                  <a:txBody>
                    <a:bodyPr/>
                    <a:lstStyle/>
                    <a:p>
                      <a:pPr algn="ctr">
                        <a:lnSpc>
                          <a:spcPct val="115000"/>
                        </a:lnSpc>
                        <a:spcAft>
                          <a:spcPts val="1000"/>
                        </a:spcAft>
                        <a:buNone/>
                      </a:pPr>
                      <a:r>
                        <a:rPr lang="es-PE" sz="1100">
                          <a:effectLst/>
                        </a:rPr>
                        <a:t>P</a:t>
                      </a:r>
                      <a:r>
                        <a:rPr lang="es-PE" sz="1100" baseline="-25000">
                          <a:effectLst/>
                        </a:rPr>
                        <a:t>4</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0.7978</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0.8677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0.8313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0.1306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0.0537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0.1009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1876489562"/>
                  </a:ext>
                </a:extLst>
              </a:tr>
              <a:tr h="0">
                <a:tc>
                  <a:txBody>
                    <a:bodyPr/>
                    <a:lstStyle/>
                    <a:p>
                      <a:pPr algn="ctr">
                        <a:lnSpc>
                          <a:spcPct val="115000"/>
                        </a:lnSpc>
                        <a:spcAft>
                          <a:spcPts val="1000"/>
                        </a:spcAft>
                        <a:buNone/>
                      </a:pPr>
                      <a:r>
                        <a:rPr lang="es-PE" sz="1100">
                          <a:effectLst/>
                        </a:rPr>
                        <a:t>P</a:t>
                      </a:r>
                      <a:r>
                        <a:rPr lang="es-PE" sz="1100" baseline="-25000">
                          <a:effectLst/>
                        </a:rPr>
                        <a:t>5</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0.7716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0.8381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0.8035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0.0833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0.0305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0.0758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2732407213"/>
                  </a:ext>
                </a:extLst>
              </a:tr>
              <a:tr h="0">
                <a:tc>
                  <a:txBody>
                    <a:bodyPr/>
                    <a:lstStyle/>
                    <a:p>
                      <a:pPr algn="ctr">
                        <a:lnSpc>
                          <a:spcPct val="115000"/>
                        </a:lnSpc>
                        <a:spcAft>
                          <a:spcPts val="1000"/>
                        </a:spcAft>
                        <a:buNone/>
                      </a:pPr>
                      <a:r>
                        <a:rPr lang="es-PE" sz="1000">
                          <a:solidFill>
                            <a:srgbClr val="C00000"/>
                          </a:solidFill>
                          <a:effectLst/>
                        </a:rPr>
                        <a:t>Promedio</a:t>
                      </a:r>
                      <a:endParaRPr lang="es-PE" sz="1100">
                        <a:solidFill>
                          <a:srgbClr val="C00000"/>
                        </a:solidFill>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n-US"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0.7811</a:t>
                      </a:r>
                      <a:endParaRPr lang="es-PE"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0.8483</a:t>
                      </a:r>
                      <a:endParaRPr lang="es-PE"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0.8139</a:t>
                      </a:r>
                      <a:endParaRPr lang="es-PE"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0.1101</a:t>
                      </a:r>
                      <a:endParaRPr lang="es-PE"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0.0376</a:t>
                      </a:r>
                      <a:endParaRPr lang="es-PE"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0.0841</a:t>
                      </a:r>
                      <a:endParaRPr lang="es-PE"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3620473451"/>
                  </a:ext>
                </a:extLst>
              </a:tr>
            </a:tbl>
          </a:graphicData>
        </a:graphic>
      </p:graphicFrame>
      <p:sp>
        <p:nvSpPr>
          <p:cNvPr id="7" name="CuadroTexto 6">
            <a:extLst>
              <a:ext uri="{FF2B5EF4-FFF2-40B4-BE49-F238E27FC236}">
                <a16:creationId xmlns:a16="http://schemas.microsoft.com/office/drawing/2014/main" id="{C2875CD3-5A26-663E-EC49-E6C0F1A8FCAC}"/>
              </a:ext>
            </a:extLst>
          </p:cNvPr>
          <p:cNvSpPr txBox="1"/>
          <p:nvPr/>
        </p:nvSpPr>
        <p:spPr>
          <a:xfrm>
            <a:off x="1013987" y="2423032"/>
            <a:ext cx="10619715" cy="369332"/>
          </a:xfrm>
          <a:prstGeom prst="rect">
            <a:avLst/>
          </a:prstGeom>
          <a:noFill/>
        </p:spPr>
        <p:txBody>
          <a:bodyPr wrap="square" rtlCol="0">
            <a:spAutoFit/>
          </a:bodyPr>
          <a:lstStyle/>
          <a:p>
            <a:r>
              <a:rPr lang="es-ES" dirty="0"/>
              <a:t>Modelo Phi-4 mini</a:t>
            </a:r>
            <a:endParaRPr lang="es-PE" dirty="0"/>
          </a:p>
        </p:txBody>
      </p:sp>
      <p:graphicFrame>
        <p:nvGraphicFramePr>
          <p:cNvPr id="8" name="Marcador de contenido 3">
            <a:extLst>
              <a:ext uri="{FF2B5EF4-FFF2-40B4-BE49-F238E27FC236}">
                <a16:creationId xmlns:a16="http://schemas.microsoft.com/office/drawing/2014/main" id="{D552AC4B-2961-8051-B0DE-7BE18A141C85}"/>
              </a:ext>
            </a:extLst>
          </p:cNvPr>
          <p:cNvGraphicFramePr>
            <a:graphicFrameLocks/>
          </p:cNvGraphicFramePr>
          <p:nvPr>
            <p:extLst>
              <p:ext uri="{D42A27DB-BD31-4B8C-83A1-F6EECF244321}">
                <p14:modId xmlns:p14="http://schemas.microsoft.com/office/powerpoint/2010/main" val="4243509873"/>
              </p:ext>
            </p:extLst>
          </p:nvPr>
        </p:nvGraphicFramePr>
        <p:xfrm>
          <a:off x="1013987" y="5109517"/>
          <a:ext cx="6696453" cy="1448562"/>
        </p:xfrm>
        <a:graphic>
          <a:graphicData uri="http://schemas.openxmlformats.org/drawingml/2006/table">
            <a:tbl>
              <a:tblPr bandRow="1">
                <a:tableStyleId>{5C22544A-7EE6-4342-B048-85BDC9FD1C3A}</a:tableStyleId>
              </a:tblPr>
              <a:tblGrid>
                <a:gridCol w="948238">
                  <a:extLst>
                    <a:ext uri="{9D8B030D-6E8A-4147-A177-3AD203B41FA5}">
                      <a16:colId xmlns:a16="http://schemas.microsoft.com/office/drawing/2014/main" val="2689808991"/>
                    </a:ext>
                  </a:extLst>
                </a:gridCol>
                <a:gridCol w="1090068">
                  <a:extLst>
                    <a:ext uri="{9D8B030D-6E8A-4147-A177-3AD203B41FA5}">
                      <a16:colId xmlns:a16="http://schemas.microsoft.com/office/drawing/2014/main" val="1909381451"/>
                    </a:ext>
                  </a:extLst>
                </a:gridCol>
                <a:gridCol w="910527">
                  <a:extLst>
                    <a:ext uri="{9D8B030D-6E8A-4147-A177-3AD203B41FA5}">
                      <a16:colId xmlns:a16="http://schemas.microsoft.com/office/drawing/2014/main" val="1219903150"/>
                    </a:ext>
                  </a:extLst>
                </a:gridCol>
                <a:gridCol w="910527">
                  <a:extLst>
                    <a:ext uri="{9D8B030D-6E8A-4147-A177-3AD203B41FA5}">
                      <a16:colId xmlns:a16="http://schemas.microsoft.com/office/drawing/2014/main" val="1819714007"/>
                    </a:ext>
                  </a:extLst>
                </a:gridCol>
                <a:gridCol w="1048760">
                  <a:extLst>
                    <a:ext uri="{9D8B030D-6E8A-4147-A177-3AD203B41FA5}">
                      <a16:colId xmlns:a16="http://schemas.microsoft.com/office/drawing/2014/main" val="3154423711"/>
                    </a:ext>
                  </a:extLst>
                </a:gridCol>
                <a:gridCol w="1056742">
                  <a:extLst>
                    <a:ext uri="{9D8B030D-6E8A-4147-A177-3AD203B41FA5}">
                      <a16:colId xmlns:a16="http://schemas.microsoft.com/office/drawing/2014/main" val="3460054831"/>
                    </a:ext>
                  </a:extLst>
                </a:gridCol>
                <a:gridCol w="731591">
                  <a:extLst>
                    <a:ext uri="{9D8B030D-6E8A-4147-A177-3AD203B41FA5}">
                      <a16:colId xmlns:a16="http://schemas.microsoft.com/office/drawing/2014/main" val="1346479066"/>
                    </a:ext>
                  </a:extLst>
                </a:gridCol>
              </a:tblGrid>
              <a:tr h="0">
                <a:tc rowSpan="2">
                  <a:txBody>
                    <a:bodyPr/>
                    <a:lstStyle/>
                    <a:p>
                      <a:pPr algn="ctr">
                        <a:lnSpc>
                          <a:spcPct val="115000"/>
                        </a:lnSpc>
                        <a:spcAft>
                          <a:spcPts val="1000"/>
                        </a:spcAft>
                        <a:buNone/>
                      </a:pPr>
                      <a:r>
                        <a:rPr lang="es-PE" sz="1100" dirty="0">
                          <a:effectLst/>
                        </a:rPr>
                        <a:t>Pregunta</a:t>
                      </a:r>
                      <a:endParaRPr lang="es-PE" sz="11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gridSpan="3">
                  <a:txBody>
                    <a:bodyPr/>
                    <a:lstStyle/>
                    <a:p>
                      <a:pPr algn="ctr">
                        <a:lnSpc>
                          <a:spcPct val="115000"/>
                        </a:lnSpc>
                        <a:spcAft>
                          <a:spcPts val="1000"/>
                        </a:spcAft>
                        <a:buNone/>
                      </a:pPr>
                      <a:r>
                        <a:rPr lang="es-PE" sz="1100">
                          <a:effectLst/>
                        </a:rPr>
                        <a:t>BERT SCORE</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hMerge="1">
                  <a:txBody>
                    <a:bodyPr/>
                    <a:lstStyle/>
                    <a:p>
                      <a:endParaRPr lang="es-PE"/>
                    </a:p>
                  </a:txBody>
                  <a:tcPr/>
                </a:tc>
                <a:tc hMerge="1">
                  <a:txBody>
                    <a:bodyPr/>
                    <a:lstStyle/>
                    <a:p>
                      <a:endParaRPr lang="es-PE"/>
                    </a:p>
                  </a:txBody>
                  <a:tcPr/>
                </a:tc>
                <a:tc gridSpan="3">
                  <a:txBody>
                    <a:bodyPr/>
                    <a:lstStyle/>
                    <a:p>
                      <a:pPr algn="ctr">
                        <a:lnSpc>
                          <a:spcPct val="115000"/>
                        </a:lnSpc>
                        <a:spcAft>
                          <a:spcPts val="1000"/>
                        </a:spcAft>
                        <a:buNone/>
                      </a:pPr>
                      <a:r>
                        <a:rPr lang="es-PE" sz="1100" dirty="0">
                          <a:effectLst/>
                        </a:rPr>
                        <a:t>ROUGE</a:t>
                      </a:r>
                      <a:endParaRPr lang="es-PE" sz="11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hMerge="1">
                  <a:txBody>
                    <a:bodyPr/>
                    <a:lstStyle/>
                    <a:p>
                      <a:endParaRPr lang="es-PE"/>
                    </a:p>
                  </a:txBody>
                  <a:tcPr/>
                </a:tc>
                <a:tc hMerge="1">
                  <a:txBody>
                    <a:bodyPr/>
                    <a:lstStyle/>
                    <a:p>
                      <a:endParaRPr lang="es-PE"/>
                    </a:p>
                  </a:txBody>
                  <a:tcPr/>
                </a:tc>
                <a:extLst>
                  <a:ext uri="{0D108BD9-81ED-4DB2-BD59-A6C34878D82A}">
                    <a16:rowId xmlns:a16="http://schemas.microsoft.com/office/drawing/2014/main" val="2444060704"/>
                  </a:ext>
                </a:extLst>
              </a:tr>
              <a:tr h="0">
                <a:tc vMerge="1">
                  <a:txBody>
                    <a:bodyPr/>
                    <a:lstStyle/>
                    <a:p>
                      <a:endParaRPr lang="es-PE"/>
                    </a:p>
                  </a:txBody>
                  <a:tcPr/>
                </a:tc>
                <a:tc>
                  <a:txBody>
                    <a:bodyPr/>
                    <a:lstStyle/>
                    <a:p>
                      <a:pPr algn="ctr">
                        <a:lnSpc>
                          <a:spcPct val="115000"/>
                        </a:lnSpc>
                        <a:spcAft>
                          <a:spcPts val="1000"/>
                        </a:spcAft>
                        <a:buNone/>
                      </a:pPr>
                      <a:r>
                        <a:rPr lang="es-PE" sz="1100">
                          <a:effectLst/>
                        </a:rPr>
                        <a:t>PRECISION</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ctr">
                        <a:lnSpc>
                          <a:spcPct val="115000"/>
                        </a:lnSpc>
                        <a:spcAft>
                          <a:spcPts val="1000"/>
                        </a:spcAft>
                        <a:buNone/>
                      </a:pPr>
                      <a:r>
                        <a:rPr lang="es-PE" sz="1100">
                          <a:effectLst/>
                        </a:rPr>
                        <a:t>RECALL</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ctr">
                        <a:lnSpc>
                          <a:spcPct val="115000"/>
                        </a:lnSpc>
                        <a:spcAft>
                          <a:spcPts val="1000"/>
                        </a:spcAft>
                        <a:buNone/>
                      </a:pPr>
                      <a:r>
                        <a:rPr lang="es-PE" sz="1100">
                          <a:effectLst/>
                        </a:rPr>
                        <a:t>F1</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ctr">
                        <a:lnSpc>
                          <a:spcPct val="115000"/>
                        </a:lnSpc>
                        <a:spcAft>
                          <a:spcPts val="1000"/>
                        </a:spcAft>
                        <a:buNone/>
                      </a:pPr>
                      <a:r>
                        <a:rPr lang="es-PE" sz="1100">
                          <a:effectLst/>
                        </a:rPr>
                        <a:t>ROUGE-1</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ctr">
                        <a:lnSpc>
                          <a:spcPct val="115000"/>
                        </a:lnSpc>
                        <a:spcAft>
                          <a:spcPts val="1000"/>
                        </a:spcAft>
                        <a:buNone/>
                      </a:pPr>
                      <a:r>
                        <a:rPr lang="es-PE" sz="1100">
                          <a:effectLst/>
                        </a:rPr>
                        <a:t>ROUGE-2</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ctr">
                        <a:lnSpc>
                          <a:spcPct val="115000"/>
                        </a:lnSpc>
                        <a:spcAft>
                          <a:spcPts val="1000"/>
                        </a:spcAft>
                        <a:buNone/>
                      </a:pPr>
                      <a:r>
                        <a:rPr lang="es-PE" sz="1100">
                          <a:effectLst/>
                        </a:rPr>
                        <a:t>ROUGE-L</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extLst>
                  <a:ext uri="{0D108BD9-81ED-4DB2-BD59-A6C34878D82A}">
                    <a16:rowId xmlns:a16="http://schemas.microsoft.com/office/drawing/2014/main" val="303342131"/>
                  </a:ext>
                </a:extLst>
              </a:tr>
              <a:tr h="63282">
                <a:tc>
                  <a:txBody>
                    <a:bodyPr/>
                    <a:lstStyle/>
                    <a:p>
                      <a:pPr algn="ctr">
                        <a:lnSpc>
                          <a:spcPct val="115000"/>
                        </a:lnSpc>
                        <a:spcAft>
                          <a:spcPts val="1000"/>
                        </a:spcAft>
                        <a:buNone/>
                      </a:pPr>
                      <a:r>
                        <a:rPr lang="es-PE" sz="1100">
                          <a:effectLst/>
                        </a:rPr>
                        <a:t>P</a:t>
                      </a:r>
                      <a:r>
                        <a:rPr lang="es-PE" sz="1100" baseline="-25000">
                          <a:effectLst/>
                        </a:rPr>
                        <a:t>1</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0.7952</a:t>
                      </a:r>
                    </a:p>
                  </a:txBody>
                  <a:tcPr marL="68580" marR="68580" marT="0" marB="0"/>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0.8637</a:t>
                      </a:r>
                    </a:p>
                  </a:txBody>
                  <a:tcPr marL="68580" marR="68580" marT="0" marB="0"/>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0.8280</a:t>
                      </a:r>
                    </a:p>
                  </a:txBody>
                  <a:tcPr marL="68580" marR="68580" marT="0" marB="0"/>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0.1492</a:t>
                      </a:r>
                    </a:p>
                  </a:txBody>
                  <a:tcPr marL="68580" marR="68580" marT="0" marB="0"/>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0.0751</a:t>
                      </a:r>
                    </a:p>
                  </a:txBody>
                  <a:tcPr marL="68580" marR="68580" marT="0" marB="0"/>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0.1153</a:t>
                      </a:r>
                    </a:p>
                  </a:txBody>
                  <a:tcPr marL="68580" marR="68580" marT="0" marB="0"/>
                </a:tc>
                <a:extLst>
                  <a:ext uri="{0D108BD9-81ED-4DB2-BD59-A6C34878D82A}">
                    <a16:rowId xmlns:a16="http://schemas.microsoft.com/office/drawing/2014/main" val="1100997995"/>
                  </a:ext>
                </a:extLst>
              </a:tr>
              <a:tr h="0">
                <a:tc>
                  <a:txBody>
                    <a:bodyPr/>
                    <a:lstStyle/>
                    <a:p>
                      <a:pPr algn="ctr">
                        <a:lnSpc>
                          <a:spcPct val="115000"/>
                        </a:lnSpc>
                        <a:spcAft>
                          <a:spcPts val="1000"/>
                        </a:spcAft>
                        <a:buNone/>
                      </a:pPr>
                      <a:r>
                        <a:rPr lang="es-PE" sz="1100" dirty="0">
                          <a:effectLst/>
                        </a:rPr>
                        <a:t>P</a:t>
                      </a:r>
                      <a:r>
                        <a:rPr lang="es-PE" sz="1100" baseline="-25000" dirty="0">
                          <a:effectLst/>
                        </a:rPr>
                        <a:t>2</a:t>
                      </a:r>
                      <a:endParaRPr lang="es-PE" sz="11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0.8183</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0.8117</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0.815</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0.2667</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0.0548</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0.24</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15255840"/>
                  </a:ext>
                </a:extLst>
              </a:tr>
              <a:tr h="0">
                <a:tc>
                  <a:txBody>
                    <a:bodyPr/>
                    <a:lstStyle/>
                    <a:p>
                      <a:pPr algn="ctr">
                        <a:lnSpc>
                          <a:spcPct val="115000"/>
                        </a:lnSpc>
                        <a:spcAft>
                          <a:spcPts val="1000"/>
                        </a:spcAft>
                        <a:buNone/>
                      </a:pPr>
                      <a:r>
                        <a:rPr lang="es-PE" sz="1100">
                          <a:effectLst/>
                        </a:rPr>
                        <a:t>P</a:t>
                      </a:r>
                      <a:r>
                        <a:rPr lang="es-PE" sz="1100" baseline="-25000">
                          <a:effectLst/>
                        </a:rPr>
                        <a:t>3</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0.8172</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0.8641</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0.84</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0.197</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0.0923</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0.1667</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2971535099"/>
                  </a:ext>
                </a:extLst>
              </a:tr>
              <a:tr h="0">
                <a:tc>
                  <a:txBody>
                    <a:bodyPr/>
                    <a:lstStyle/>
                    <a:p>
                      <a:pPr algn="ctr">
                        <a:lnSpc>
                          <a:spcPct val="115000"/>
                        </a:lnSpc>
                        <a:spcAft>
                          <a:spcPts val="1000"/>
                        </a:spcAft>
                        <a:buNone/>
                      </a:pPr>
                      <a:r>
                        <a:rPr lang="es-PE" sz="1100">
                          <a:effectLst/>
                        </a:rPr>
                        <a:t>P</a:t>
                      </a:r>
                      <a:r>
                        <a:rPr lang="es-PE" sz="1100" baseline="-25000">
                          <a:effectLst/>
                        </a:rPr>
                        <a:t>4</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0.8186</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0.88</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0.8482</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0.2235</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0.0714</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0.1765</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1876489562"/>
                  </a:ext>
                </a:extLst>
              </a:tr>
              <a:tr h="0">
                <a:tc>
                  <a:txBody>
                    <a:bodyPr/>
                    <a:lstStyle/>
                    <a:p>
                      <a:pPr algn="ctr">
                        <a:lnSpc>
                          <a:spcPct val="115000"/>
                        </a:lnSpc>
                        <a:spcAft>
                          <a:spcPts val="1000"/>
                        </a:spcAft>
                        <a:buNone/>
                      </a:pPr>
                      <a:r>
                        <a:rPr lang="es-PE" sz="1100">
                          <a:effectLst/>
                        </a:rPr>
                        <a:t>P</a:t>
                      </a:r>
                      <a:r>
                        <a:rPr lang="es-PE" sz="1100" baseline="-25000">
                          <a:effectLst/>
                        </a:rPr>
                        <a:t>5</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0.8137</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0.8463</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0.8297</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latin typeface="Cambria" panose="02040503050406030204" pitchFamily="18" charset="0"/>
                          <a:ea typeface="MS Mincho" panose="02020609040205080304" pitchFamily="49" charset="-128"/>
                          <a:cs typeface="Times New Roman" panose="02020603050405020304" pitchFamily="18" charset="0"/>
                        </a:rPr>
                        <a:t>0.1324</a:t>
                      </a:r>
                      <a:endParaRPr lang="es-PE"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0.0597</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0.1324</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2732407213"/>
                  </a:ext>
                </a:extLst>
              </a:tr>
              <a:tr h="0">
                <a:tc>
                  <a:txBody>
                    <a:bodyPr/>
                    <a:lstStyle/>
                    <a:p>
                      <a:pPr algn="ctr">
                        <a:lnSpc>
                          <a:spcPct val="115000"/>
                        </a:lnSpc>
                        <a:spcAft>
                          <a:spcPts val="1000"/>
                        </a:spcAft>
                        <a:buNone/>
                      </a:pPr>
                      <a:r>
                        <a:rPr lang="es-PE" sz="1000">
                          <a:solidFill>
                            <a:srgbClr val="C00000"/>
                          </a:solidFill>
                          <a:effectLst/>
                        </a:rPr>
                        <a:t>Promedio</a:t>
                      </a:r>
                      <a:endParaRPr lang="es-PE" sz="1100">
                        <a:solidFill>
                          <a:srgbClr val="C00000"/>
                        </a:solidFill>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n-US"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0.817</a:t>
                      </a:r>
                      <a:endParaRPr lang="es-PE"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0.8505</a:t>
                      </a:r>
                      <a:endParaRPr lang="es-PE" sz="110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0.8332</a:t>
                      </a:r>
                      <a:endParaRPr lang="es-PE" sz="110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0.2049</a:t>
                      </a:r>
                      <a:endParaRPr lang="es-PE" sz="110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0.0696</a:t>
                      </a:r>
                      <a:endParaRPr lang="es-PE" sz="110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0.1789</a:t>
                      </a:r>
                      <a:endParaRPr lang="es-PE"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3620473451"/>
                  </a:ext>
                </a:extLst>
              </a:tr>
            </a:tbl>
          </a:graphicData>
        </a:graphic>
      </p:graphicFrame>
      <p:sp>
        <p:nvSpPr>
          <p:cNvPr id="9" name="CuadroTexto 8">
            <a:extLst>
              <a:ext uri="{FF2B5EF4-FFF2-40B4-BE49-F238E27FC236}">
                <a16:creationId xmlns:a16="http://schemas.microsoft.com/office/drawing/2014/main" id="{8BAA7F67-EDD7-B437-D125-D111189F7DA6}"/>
              </a:ext>
            </a:extLst>
          </p:cNvPr>
          <p:cNvSpPr txBox="1"/>
          <p:nvPr/>
        </p:nvSpPr>
        <p:spPr>
          <a:xfrm>
            <a:off x="1013986" y="4740185"/>
            <a:ext cx="10619715" cy="369332"/>
          </a:xfrm>
          <a:prstGeom prst="rect">
            <a:avLst/>
          </a:prstGeom>
          <a:noFill/>
        </p:spPr>
        <p:txBody>
          <a:bodyPr wrap="square" rtlCol="0">
            <a:spAutoFit/>
          </a:bodyPr>
          <a:lstStyle/>
          <a:p>
            <a:r>
              <a:rPr lang="es-ES" dirty="0"/>
              <a:t>Modelo Phi-4 mini + RAG</a:t>
            </a:r>
            <a:endParaRPr lang="es-PE" dirty="0"/>
          </a:p>
        </p:txBody>
      </p:sp>
      <p:sp>
        <p:nvSpPr>
          <p:cNvPr id="11" name="CuadroTexto 10">
            <a:extLst>
              <a:ext uri="{FF2B5EF4-FFF2-40B4-BE49-F238E27FC236}">
                <a16:creationId xmlns:a16="http://schemas.microsoft.com/office/drawing/2014/main" id="{2E9F5CED-FF14-3EF1-AC90-D9A58AB7822E}"/>
              </a:ext>
            </a:extLst>
          </p:cNvPr>
          <p:cNvSpPr txBox="1"/>
          <p:nvPr/>
        </p:nvSpPr>
        <p:spPr>
          <a:xfrm>
            <a:off x="1013986" y="1391888"/>
            <a:ext cx="6097508" cy="997902"/>
          </a:xfrm>
          <a:prstGeom prst="rect">
            <a:avLst/>
          </a:prstGeom>
          <a:noFill/>
        </p:spPr>
        <p:txBody>
          <a:bodyPr wrap="square">
            <a:spAutoFit/>
          </a:bodyPr>
          <a:lstStyle/>
          <a:p>
            <a:pPr>
              <a:lnSpc>
                <a:spcPts val="1425"/>
              </a:lnSpc>
              <a:buNone/>
            </a:pPr>
            <a:r>
              <a:rPr lang="es-PE" sz="1400" b="0" dirty="0">
                <a:solidFill>
                  <a:srgbClr val="6A9955"/>
                </a:solidFill>
                <a:effectLst/>
                <a:latin typeface="Consolas" panose="020B0609020204030204" pitchFamily="49" charset="0"/>
              </a:rPr>
              <a:t>#| Métrica     | Bueno  | Muy bueno | Excelente |</a:t>
            </a:r>
            <a:endParaRPr lang="es-PE" sz="1400" b="0" dirty="0">
              <a:solidFill>
                <a:srgbClr val="CCCCCC"/>
              </a:solidFill>
              <a:effectLst/>
              <a:latin typeface="Consolas" panose="020B0609020204030204" pitchFamily="49" charset="0"/>
            </a:endParaRPr>
          </a:p>
          <a:p>
            <a:pPr>
              <a:lnSpc>
                <a:spcPts val="1425"/>
              </a:lnSpc>
              <a:buNone/>
            </a:pPr>
            <a:r>
              <a:rPr lang="es-PE" sz="1400" b="0" dirty="0">
                <a:solidFill>
                  <a:srgbClr val="6A9955"/>
                </a:solidFill>
                <a:effectLst/>
                <a:latin typeface="Consolas" panose="020B0609020204030204" pitchFamily="49" charset="0"/>
              </a:rPr>
              <a:t>#| ----------- | ------ | --------- | --------- |</a:t>
            </a:r>
            <a:endParaRPr lang="es-PE" sz="1400" b="0" dirty="0">
              <a:solidFill>
                <a:srgbClr val="CCCCCC"/>
              </a:solidFill>
              <a:effectLst/>
              <a:latin typeface="Consolas" panose="020B0609020204030204" pitchFamily="49" charset="0"/>
            </a:endParaRPr>
          </a:p>
          <a:p>
            <a:pPr>
              <a:lnSpc>
                <a:spcPts val="1425"/>
              </a:lnSpc>
              <a:buNone/>
            </a:pPr>
            <a:r>
              <a:rPr lang="es-PE" sz="1400" b="0" dirty="0">
                <a:solidFill>
                  <a:srgbClr val="6A9955"/>
                </a:solidFill>
                <a:effectLst/>
                <a:latin typeface="Consolas" panose="020B0609020204030204" pitchFamily="49" charset="0"/>
              </a:rPr>
              <a:t>#| **ROUGE-1** | &gt; 0.40 | &gt; 0.50    | &gt; 0.60    |</a:t>
            </a:r>
            <a:endParaRPr lang="es-PE" sz="1400" b="0" dirty="0">
              <a:solidFill>
                <a:srgbClr val="CCCCCC"/>
              </a:solidFill>
              <a:effectLst/>
              <a:latin typeface="Consolas" panose="020B0609020204030204" pitchFamily="49" charset="0"/>
            </a:endParaRPr>
          </a:p>
          <a:p>
            <a:pPr>
              <a:lnSpc>
                <a:spcPts val="1425"/>
              </a:lnSpc>
              <a:buNone/>
            </a:pPr>
            <a:r>
              <a:rPr lang="es-PE" sz="1400" b="0" dirty="0">
                <a:solidFill>
                  <a:srgbClr val="6A9955"/>
                </a:solidFill>
                <a:effectLst/>
                <a:latin typeface="Consolas" panose="020B0609020204030204" pitchFamily="49" charset="0"/>
              </a:rPr>
              <a:t>#| **ROUGE-2** | &gt; 0.20 | &gt; 0.30    | &gt; 0.40    |</a:t>
            </a:r>
            <a:endParaRPr lang="es-PE" sz="1400" b="0" dirty="0">
              <a:solidFill>
                <a:srgbClr val="CCCCCC"/>
              </a:solidFill>
              <a:effectLst/>
              <a:latin typeface="Consolas" panose="020B0609020204030204" pitchFamily="49" charset="0"/>
            </a:endParaRPr>
          </a:p>
          <a:p>
            <a:pPr>
              <a:lnSpc>
                <a:spcPts val="1425"/>
              </a:lnSpc>
            </a:pPr>
            <a:r>
              <a:rPr lang="es-PE" sz="1400" b="0" dirty="0">
                <a:solidFill>
                  <a:srgbClr val="6A9955"/>
                </a:solidFill>
                <a:effectLst/>
                <a:latin typeface="Consolas" panose="020B0609020204030204" pitchFamily="49" charset="0"/>
              </a:rPr>
              <a:t>#| **ROUGE-L** | &gt; 0.30 | &gt; 0.40    | &gt; 0.50    |</a:t>
            </a:r>
            <a:endParaRPr lang="es-PE" sz="1400" b="0" dirty="0">
              <a:solidFill>
                <a:srgbClr val="CCCCCC"/>
              </a:solidFill>
              <a:effectLst/>
              <a:latin typeface="Consolas" panose="020B0609020204030204" pitchFamily="49" charset="0"/>
            </a:endParaRPr>
          </a:p>
        </p:txBody>
      </p:sp>
    </p:spTree>
    <p:extLst>
      <p:ext uri="{BB962C8B-B14F-4D97-AF65-F5344CB8AC3E}">
        <p14:creationId xmlns:p14="http://schemas.microsoft.com/office/powerpoint/2010/main" val="42523757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BD77C-9EEF-D459-D840-FCBCBB880461}"/>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FA92434-223D-E66B-AE56-06FA6C05A0B4}"/>
              </a:ext>
            </a:extLst>
          </p:cNvPr>
          <p:cNvSpPr>
            <a:spLocks noGrp="1"/>
          </p:cNvSpPr>
          <p:nvPr>
            <p:ph type="title"/>
          </p:nvPr>
        </p:nvSpPr>
        <p:spPr/>
        <p:txBody>
          <a:bodyPr/>
          <a:lstStyle/>
          <a:p>
            <a:r>
              <a:rPr lang="es-ES" dirty="0"/>
              <a:t>Resultados y Comparaciones finales</a:t>
            </a:r>
            <a:endParaRPr lang="es-PE" dirty="0"/>
          </a:p>
        </p:txBody>
      </p:sp>
      <p:graphicFrame>
        <p:nvGraphicFramePr>
          <p:cNvPr id="4" name="Marcador de contenido 3">
            <a:extLst>
              <a:ext uri="{FF2B5EF4-FFF2-40B4-BE49-F238E27FC236}">
                <a16:creationId xmlns:a16="http://schemas.microsoft.com/office/drawing/2014/main" id="{FD70DE33-3AFD-A5EC-0B61-C3FE9D4D059F}"/>
              </a:ext>
            </a:extLst>
          </p:cNvPr>
          <p:cNvGraphicFramePr>
            <a:graphicFrameLocks noGrp="1"/>
          </p:cNvGraphicFramePr>
          <p:nvPr>
            <p:ph idx="1"/>
            <p:extLst>
              <p:ext uri="{D42A27DB-BD31-4B8C-83A1-F6EECF244321}">
                <p14:modId xmlns:p14="http://schemas.microsoft.com/office/powerpoint/2010/main" val="3380040935"/>
              </p:ext>
            </p:extLst>
          </p:nvPr>
        </p:nvGraphicFramePr>
        <p:xfrm>
          <a:off x="1013987" y="2060020"/>
          <a:ext cx="6696453" cy="1448562"/>
        </p:xfrm>
        <a:graphic>
          <a:graphicData uri="http://schemas.openxmlformats.org/drawingml/2006/table">
            <a:tbl>
              <a:tblPr bandRow="1">
                <a:tableStyleId>{5C22544A-7EE6-4342-B048-85BDC9FD1C3A}</a:tableStyleId>
              </a:tblPr>
              <a:tblGrid>
                <a:gridCol w="948238">
                  <a:extLst>
                    <a:ext uri="{9D8B030D-6E8A-4147-A177-3AD203B41FA5}">
                      <a16:colId xmlns:a16="http://schemas.microsoft.com/office/drawing/2014/main" val="2689808991"/>
                    </a:ext>
                  </a:extLst>
                </a:gridCol>
                <a:gridCol w="1090068">
                  <a:extLst>
                    <a:ext uri="{9D8B030D-6E8A-4147-A177-3AD203B41FA5}">
                      <a16:colId xmlns:a16="http://schemas.microsoft.com/office/drawing/2014/main" val="1909381451"/>
                    </a:ext>
                  </a:extLst>
                </a:gridCol>
                <a:gridCol w="910527">
                  <a:extLst>
                    <a:ext uri="{9D8B030D-6E8A-4147-A177-3AD203B41FA5}">
                      <a16:colId xmlns:a16="http://schemas.microsoft.com/office/drawing/2014/main" val="1219903150"/>
                    </a:ext>
                  </a:extLst>
                </a:gridCol>
                <a:gridCol w="910527">
                  <a:extLst>
                    <a:ext uri="{9D8B030D-6E8A-4147-A177-3AD203B41FA5}">
                      <a16:colId xmlns:a16="http://schemas.microsoft.com/office/drawing/2014/main" val="1819714007"/>
                    </a:ext>
                  </a:extLst>
                </a:gridCol>
                <a:gridCol w="1048760">
                  <a:extLst>
                    <a:ext uri="{9D8B030D-6E8A-4147-A177-3AD203B41FA5}">
                      <a16:colId xmlns:a16="http://schemas.microsoft.com/office/drawing/2014/main" val="3154423711"/>
                    </a:ext>
                  </a:extLst>
                </a:gridCol>
                <a:gridCol w="1056742">
                  <a:extLst>
                    <a:ext uri="{9D8B030D-6E8A-4147-A177-3AD203B41FA5}">
                      <a16:colId xmlns:a16="http://schemas.microsoft.com/office/drawing/2014/main" val="3460054831"/>
                    </a:ext>
                  </a:extLst>
                </a:gridCol>
                <a:gridCol w="731591">
                  <a:extLst>
                    <a:ext uri="{9D8B030D-6E8A-4147-A177-3AD203B41FA5}">
                      <a16:colId xmlns:a16="http://schemas.microsoft.com/office/drawing/2014/main" val="1346479066"/>
                    </a:ext>
                  </a:extLst>
                </a:gridCol>
              </a:tblGrid>
              <a:tr h="0">
                <a:tc rowSpan="2">
                  <a:txBody>
                    <a:bodyPr/>
                    <a:lstStyle/>
                    <a:p>
                      <a:pPr algn="ctr">
                        <a:lnSpc>
                          <a:spcPct val="115000"/>
                        </a:lnSpc>
                        <a:spcAft>
                          <a:spcPts val="1000"/>
                        </a:spcAft>
                        <a:buNone/>
                      </a:pPr>
                      <a:r>
                        <a:rPr lang="es-PE" sz="1100" dirty="0">
                          <a:effectLst/>
                        </a:rPr>
                        <a:t>Pregunta</a:t>
                      </a:r>
                      <a:endParaRPr lang="es-PE" sz="11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gridSpan="3">
                  <a:txBody>
                    <a:bodyPr/>
                    <a:lstStyle/>
                    <a:p>
                      <a:pPr algn="ctr">
                        <a:lnSpc>
                          <a:spcPct val="115000"/>
                        </a:lnSpc>
                        <a:spcAft>
                          <a:spcPts val="1000"/>
                        </a:spcAft>
                        <a:buNone/>
                      </a:pPr>
                      <a:r>
                        <a:rPr lang="es-PE" sz="1100">
                          <a:effectLst/>
                        </a:rPr>
                        <a:t>BERT SCORE</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hMerge="1">
                  <a:txBody>
                    <a:bodyPr/>
                    <a:lstStyle/>
                    <a:p>
                      <a:endParaRPr lang="es-PE"/>
                    </a:p>
                  </a:txBody>
                  <a:tcPr/>
                </a:tc>
                <a:tc hMerge="1">
                  <a:txBody>
                    <a:bodyPr/>
                    <a:lstStyle/>
                    <a:p>
                      <a:endParaRPr lang="es-PE"/>
                    </a:p>
                  </a:txBody>
                  <a:tcPr/>
                </a:tc>
                <a:tc gridSpan="3">
                  <a:txBody>
                    <a:bodyPr/>
                    <a:lstStyle/>
                    <a:p>
                      <a:pPr algn="ctr">
                        <a:lnSpc>
                          <a:spcPct val="115000"/>
                        </a:lnSpc>
                        <a:spcAft>
                          <a:spcPts val="1000"/>
                        </a:spcAft>
                        <a:buNone/>
                      </a:pPr>
                      <a:r>
                        <a:rPr lang="es-PE" sz="1100" dirty="0">
                          <a:effectLst/>
                        </a:rPr>
                        <a:t>ROUGE</a:t>
                      </a:r>
                      <a:endParaRPr lang="es-PE" sz="11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hMerge="1">
                  <a:txBody>
                    <a:bodyPr/>
                    <a:lstStyle/>
                    <a:p>
                      <a:endParaRPr lang="es-PE"/>
                    </a:p>
                  </a:txBody>
                  <a:tcPr/>
                </a:tc>
                <a:tc hMerge="1">
                  <a:txBody>
                    <a:bodyPr/>
                    <a:lstStyle/>
                    <a:p>
                      <a:endParaRPr lang="es-PE"/>
                    </a:p>
                  </a:txBody>
                  <a:tcPr/>
                </a:tc>
                <a:extLst>
                  <a:ext uri="{0D108BD9-81ED-4DB2-BD59-A6C34878D82A}">
                    <a16:rowId xmlns:a16="http://schemas.microsoft.com/office/drawing/2014/main" val="2444060704"/>
                  </a:ext>
                </a:extLst>
              </a:tr>
              <a:tr h="0">
                <a:tc vMerge="1">
                  <a:txBody>
                    <a:bodyPr/>
                    <a:lstStyle/>
                    <a:p>
                      <a:endParaRPr lang="es-PE"/>
                    </a:p>
                  </a:txBody>
                  <a:tcPr/>
                </a:tc>
                <a:tc>
                  <a:txBody>
                    <a:bodyPr/>
                    <a:lstStyle/>
                    <a:p>
                      <a:pPr algn="ctr">
                        <a:lnSpc>
                          <a:spcPct val="115000"/>
                        </a:lnSpc>
                        <a:spcAft>
                          <a:spcPts val="1000"/>
                        </a:spcAft>
                        <a:buNone/>
                      </a:pPr>
                      <a:r>
                        <a:rPr lang="es-PE" sz="1100">
                          <a:effectLst/>
                        </a:rPr>
                        <a:t>PRECISION</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ctr">
                        <a:lnSpc>
                          <a:spcPct val="115000"/>
                        </a:lnSpc>
                        <a:spcAft>
                          <a:spcPts val="1000"/>
                        </a:spcAft>
                        <a:buNone/>
                      </a:pPr>
                      <a:r>
                        <a:rPr lang="es-PE" sz="1100">
                          <a:effectLst/>
                        </a:rPr>
                        <a:t>RECALL</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ctr">
                        <a:lnSpc>
                          <a:spcPct val="115000"/>
                        </a:lnSpc>
                        <a:spcAft>
                          <a:spcPts val="1000"/>
                        </a:spcAft>
                        <a:buNone/>
                      </a:pPr>
                      <a:r>
                        <a:rPr lang="es-PE" sz="1100">
                          <a:effectLst/>
                        </a:rPr>
                        <a:t>F1</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ctr">
                        <a:lnSpc>
                          <a:spcPct val="115000"/>
                        </a:lnSpc>
                        <a:spcAft>
                          <a:spcPts val="1000"/>
                        </a:spcAft>
                        <a:buNone/>
                      </a:pPr>
                      <a:r>
                        <a:rPr lang="es-PE" sz="1100">
                          <a:effectLst/>
                        </a:rPr>
                        <a:t>ROUGE-1</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ctr">
                        <a:lnSpc>
                          <a:spcPct val="115000"/>
                        </a:lnSpc>
                        <a:spcAft>
                          <a:spcPts val="1000"/>
                        </a:spcAft>
                        <a:buNone/>
                      </a:pPr>
                      <a:r>
                        <a:rPr lang="es-PE" sz="1100">
                          <a:effectLst/>
                        </a:rPr>
                        <a:t>ROUGE-2</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ctr">
                        <a:lnSpc>
                          <a:spcPct val="115000"/>
                        </a:lnSpc>
                        <a:spcAft>
                          <a:spcPts val="1000"/>
                        </a:spcAft>
                        <a:buNone/>
                      </a:pPr>
                      <a:r>
                        <a:rPr lang="es-PE" sz="1100">
                          <a:effectLst/>
                        </a:rPr>
                        <a:t>ROUGE-L</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extLst>
                  <a:ext uri="{0D108BD9-81ED-4DB2-BD59-A6C34878D82A}">
                    <a16:rowId xmlns:a16="http://schemas.microsoft.com/office/drawing/2014/main" val="303342131"/>
                  </a:ext>
                </a:extLst>
              </a:tr>
              <a:tr h="63282">
                <a:tc>
                  <a:txBody>
                    <a:bodyPr/>
                    <a:lstStyle/>
                    <a:p>
                      <a:pPr algn="ctr">
                        <a:lnSpc>
                          <a:spcPct val="115000"/>
                        </a:lnSpc>
                        <a:spcAft>
                          <a:spcPts val="1000"/>
                        </a:spcAft>
                        <a:buNone/>
                      </a:pPr>
                      <a:r>
                        <a:rPr lang="es-PE" sz="1100">
                          <a:effectLst/>
                        </a:rPr>
                        <a:t>P</a:t>
                      </a:r>
                      <a:r>
                        <a:rPr lang="es-PE" sz="1100" baseline="-25000">
                          <a:effectLst/>
                        </a:rPr>
                        <a:t>1</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0.8480  </a:t>
                      </a:r>
                    </a:p>
                  </a:txBody>
                  <a:tcPr marL="68580" marR="68580" marT="0" marB="0"/>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0.9577 </a:t>
                      </a:r>
                    </a:p>
                  </a:txBody>
                  <a:tcPr marL="68580" marR="68580" marT="0" marB="0"/>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0.8995  </a:t>
                      </a:r>
                    </a:p>
                  </a:txBody>
                  <a:tcPr marL="68580" marR="68580" marT="0" marB="0"/>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0.3743 </a:t>
                      </a:r>
                    </a:p>
                  </a:txBody>
                  <a:tcPr marL="68580" marR="68580" marT="0" marB="0"/>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0.3676  </a:t>
                      </a:r>
                    </a:p>
                  </a:txBody>
                  <a:tcPr marL="68580" marR="68580" marT="0" marB="0"/>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Cambria" panose="02040503050406030204" pitchFamily="18" charset="0"/>
                          <a:ea typeface="MS Mincho" panose="02020609040205080304" pitchFamily="49" charset="-128"/>
                          <a:cs typeface="Times New Roman" panose="02020603050405020304" pitchFamily="18" charset="0"/>
                        </a:rPr>
                        <a:t>0.3743  </a:t>
                      </a:r>
                    </a:p>
                  </a:txBody>
                  <a:tcPr marL="68580" marR="68580" marT="0" marB="0"/>
                </a:tc>
                <a:extLst>
                  <a:ext uri="{0D108BD9-81ED-4DB2-BD59-A6C34878D82A}">
                    <a16:rowId xmlns:a16="http://schemas.microsoft.com/office/drawing/2014/main" val="1100997995"/>
                  </a:ext>
                </a:extLst>
              </a:tr>
              <a:tr h="0">
                <a:tc>
                  <a:txBody>
                    <a:bodyPr/>
                    <a:lstStyle/>
                    <a:p>
                      <a:pPr algn="ctr">
                        <a:lnSpc>
                          <a:spcPct val="115000"/>
                        </a:lnSpc>
                        <a:spcAft>
                          <a:spcPts val="1000"/>
                        </a:spcAft>
                        <a:buNone/>
                      </a:pPr>
                      <a:r>
                        <a:rPr lang="es-PE" sz="1100" dirty="0">
                          <a:effectLst/>
                        </a:rPr>
                        <a:t>P</a:t>
                      </a:r>
                      <a:r>
                        <a:rPr lang="es-PE" sz="1100" baseline="-25000" dirty="0">
                          <a:effectLst/>
                        </a:rPr>
                        <a:t>2</a:t>
                      </a:r>
                      <a:endParaRPr lang="es-PE" sz="11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0.9350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0.9541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0.9445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0.8000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0.7436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0.8000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15255840"/>
                  </a:ext>
                </a:extLst>
              </a:tr>
              <a:tr h="0">
                <a:tc>
                  <a:txBody>
                    <a:bodyPr/>
                    <a:lstStyle/>
                    <a:p>
                      <a:pPr algn="ctr">
                        <a:lnSpc>
                          <a:spcPct val="115000"/>
                        </a:lnSpc>
                        <a:spcAft>
                          <a:spcPts val="1000"/>
                        </a:spcAft>
                        <a:buNone/>
                      </a:pPr>
                      <a:r>
                        <a:rPr lang="es-PE" sz="1100">
                          <a:effectLst/>
                        </a:rPr>
                        <a:t>P</a:t>
                      </a:r>
                      <a:r>
                        <a:rPr lang="es-PE" sz="1100" baseline="-25000">
                          <a:effectLst/>
                        </a:rPr>
                        <a:t>3</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0.8323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0.9118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0.8702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0.2840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0.2275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0.2722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2971535099"/>
                  </a:ext>
                </a:extLst>
              </a:tr>
              <a:tr h="0">
                <a:tc>
                  <a:txBody>
                    <a:bodyPr/>
                    <a:lstStyle/>
                    <a:p>
                      <a:pPr algn="ctr">
                        <a:lnSpc>
                          <a:spcPct val="115000"/>
                        </a:lnSpc>
                        <a:spcAft>
                          <a:spcPts val="1000"/>
                        </a:spcAft>
                        <a:buNone/>
                      </a:pPr>
                      <a:r>
                        <a:rPr lang="es-PE" sz="1100">
                          <a:effectLst/>
                        </a:rPr>
                        <a:t>P</a:t>
                      </a:r>
                      <a:r>
                        <a:rPr lang="es-PE" sz="1100" baseline="-25000">
                          <a:effectLst/>
                        </a:rPr>
                        <a:t>4</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0.8401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0.9324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0.8838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0.3673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0.2759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0.3401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1876489562"/>
                  </a:ext>
                </a:extLst>
              </a:tr>
              <a:tr h="0">
                <a:tc>
                  <a:txBody>
                    <a:bodyPr/>
                    <a:lstStyle/>
                    <a:p>
                      <a:pPr algn="ctr">
                        <a:lnSpc>
                          <a:spcPct val="115000"/>
                        </a:lnSpc>
                        <a:spcAft>
                          <a:spcPts val="1000"/>
                        </a:spcAft>
                        <a:buNone/>
                      </a:pPr>
                      <a:r>
                        <a:rPr lang="es-PE" sz="1100">
                          <a:effectLst/>
                        </a:rPr>
                        <a:t>P</a:t>
                      </a:r>
                      <a:r>
                        <a:rPr lang="es-PE" sz="1100" baseline="-25000">
                          <a:effectLst/>
                        </a:rPr>
                        <a:t>5</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0.8484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0.9196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0.8826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0.4040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0.3299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latin typeface="Cambria" panose="02040503050406030204" pitchFamily="18" charset="0"/>
                          <a:ea typeface="MS Mincho" panose="02020609040205080304" pitchFamily="49" charset="-128"/>
                          <a:cs typeface="Times New Roman" panose="02020603050405020304" pitchFamily="18" charset="0"/>
                        </a:rPr>
                        <a:t>0.4040  </a:t>
                      </a:r>
                      <a:endParaRPr lang="es-PE"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2732407213"/>
                  </a:ext>
                </a:extLst>
              </a:tr>
              <a:tr h="0">
                <a:tc>
                  <a:txBody>
                    <a:bodyPr/>
                    <a:lstStyle/>
                    <a:p>
                      <a:pPr algn="ctr">
                        <a:lnSpc>
                          <a:spcPct val="115000"/>
                        </a:lnSpc>
                        <a:spcAft>
                          <a:spcPts val="1000"/>
                        </a:spcAft>
                        <a:buNone/>
                      </a:pPr>
                      <a:r>
                        <a:rPr lang="es-PE" sz="1000">
                          <a:solidFill>
                            <a:srgbClr val="C00000"/>
                          </a:solidFill>
                          <a:effectLst/>
                        </a:rPr>
                        <a:t>Promedio</a:t>
                      </a:r>
                      <a:endParaRPr lang="es-PE" sz="1100">
                        <a:solidFill>
                          <a:srgbClr val="C00000"/>
                        </a:solidFill>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n-US"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0.8608</a:t>
                      </a:r>
                      <a:endParaRPr lang="es-PE"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0.9355</a:t>
                      </a:r>
                      <a:endParaRPr lang="es-PE"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0.8961</a:t>
                      </a:r>
                      <a:endParaRPr lang="es-PE"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0.4467</a:t>
                      </a:r>
                      <a:endParaRPr lang="es-PE"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0.3885</a:t>
                      </a:r>
                      <a:endParaRPr lang="es-PE"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rPr>
                        <a:t>0.4381</a:t>
                      </a:r>
                      <a:endParaRPr lang="es-PE" sz="1100" dirty="0">
                        <a:solidFill>
                          <a:srgbClr val="C00000"/>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3620473451"/>
                  </a:ext>
                </a:extLst>
              </a:tr>
            </a:tbl>
          </a:graphicData>
        </a:graphic>
      </p:graphicFrame>
      <p:sp>
        <p:nvSpPr>
          <p:cNvPr id="7" name="CuadroTexto 6">
            <a:extLst>
              <a:ext uri="{FF2B5EF4-FFF2-40B4-BE49-F238E27FC236}">
                <a16:creationId xmlns:a16="http://schemas.microsoft.com/office/drawing/2014/main" id="{7A7B8E82-0559-2210-806A-A403F1177EA4}"/>
              </a:ext>
            </a:extLst>
          </p:cNvPr>
          <p:cNvSpPr txBox="1"/>
          <p:nvPr/>
        </p:nvSpPr>
        <p:spPr>
          <a:xfrm>
            <a:off x="1013987" y="1572014"/>
            <a:ext cx="10619715" cy="369332"/>
          </a:xfrm>
          <a:prstGeom prst="rect">
            <a:avLst/>
          </a:prstGeom>
          <a:noFill/>
        </p:spPr>
        <p:txBody>
          <a:bodyPr wrap="square" rtlCol="0">
            <a:spAutoFit/>
          </a:bodyPr>
          <a:lstStyle/>
          <a:p>
            <a:r>
              <a:rPr lang="es-ES" dirty="0"/>
              <a:t>Modelo Phi-4 mini + RAG + DSLR</a:t>
            </a:r>
            <a:endParaRPr lang="es-PE" dirty="0"/>
          </a:p>
        </p:txBody>
      </p:sp>
      <p:graphicFrame>
        <p:nvGraphicFramePr>
          <p:cNvPr id="3" name="Tabla 2">
            <a:extLst>
              <a:ext uri="{FF2B5EF4-FFF2-40B4-BE49-F238E27FC236}">
                <a16:creationId xmlns:a16="http://schemas.microsoft.com/office/drawing/2014/main" id="{8D4DD5F8-5F2A-2054-3B8A-A7A6B8825314}"/>
              </a:ext>
            </a:extLst>
          </p:cNvPr>
          <p:cNvGraphicFramePr>
            <a:graphicFrameLocks noGrp="1"/>
          </p:cNvGraphicFramePr>
          <p:nvPr>
            <p:extLst>
              <p:ext uri="{D42A27DB-BD31-4B8C-83A1-F6EECF244321}">
                <p14:modId xmlns:p14="http://schemas.microsoft.com/office/powerpoint/2010/main" val="3820203253"/>
              </p:ext>
            </p:extLst>
          </p:nvPr>
        </p:nvGraphicFramePr>
        <p:xfrm>
          <a:off x="1013987" y="4587054"/>
          <a:ext cx="5485783" cy="1679829"/>
        </p:xfrm>
        <a:graphic>
          <a:graphicData uri="http://schemas.openxmlformats.org/drawingml/2006/table">
            <a:tbl>
              <a:tblPr bandRow="1">
                <a:tableStyleId>{5C22544A-7EE6-4342-B048-85BDC9FD1C3A}</a:tableStyleId>
              </a:tblPr>
              <a:tblGrid>
                <a:gridCol w="1037148">
                  <a:extLst>
                    <a:ext uri="{9D8B030D-6E8A-4147-A177-3AD203B41FA5}">
                      <a16:colId xmlns:a16="http://schemas.microsoft.com/office/drawing/2014/main" val="2019340536"/>
                    </a:ext>
                  </a:extLst>
                </a:gridCol>
                <a:gridCol w="848114">
                  <a:extLst>
                    <a:ext uri="{9D8B030D-6E8A-4147-A177-3AD203B41FA5}">
                      <a16:colId xmlns:a16="http://schemas.microsoft.com/office/drawing/2014/main" val="3511094570"/>
                    </a:ext>
                  </a:extLst>
                </a:gridCol>
                <a:gridCol w="629267">
                  <a:extLst>
                    <a:ext uri="{9D8B030D-6E8A-4147-A177-3AD203B41FA5}">
                      <a16:colId xmlns:a16="http://schemas.microsoft.com/office/drawing/2014/main" val="2804391763"/>
                    </a:ext>
                  </a:extLst>
                </a:gridCol>
                <a:gridCol w="629901">
                  <a:extLst>
                    <a:ext uri="{9D8B030D-6E8A-4147-A177-3AD203B41FA5}">
                      <a16:colId xmlns:a16="http://schemas.microsoft.com/office/drawing/2014/main" val="2094445580"/>
                    </a:ext>
                  </a:extLst>
                </a:gridCol>
                <a:gridCol w="723149">
                  <a:extLst>
                    <a:ext uri="{9D8B030D-6E8A-4147-A177-3AD203B41FA5}">
                      <a16:colId xmlns:a16="http://schemas.microsoft.com/office/drawing/2014/main" val="1925915133"/>
                    </a:ext>
                  </a:extLst>
                </a:gridCol>
                <a:gridCol w="809419">
                  <a:extLst>
                    <a:ext uri="{9D8B030D-6E8A-4147-A177-3AD203B41FA5}">
                      <a16:colId xmlns:a16="http://schemas.microsoft.com/office/drawing/2014/main" val="1813187364"/>
                    </a:ext>
                  </a:extLst>
                </a:gridCol>
                <a:gridCol w="808785">
                  <a:extLst>
                    <a:ext uri="{9D8B030D-6E8A-4147-A177-3AD203B41FA5}">
                      <a16:colId xmlns:a16="http://schemas.microsoft.com/office/drawing/2014/main" val="3521560159"/>
                    </a:ext>
                  </a:extLst>
                </a:gridCol>
              </a:tblGrid>
              <a:tr h="0">
                <a:tc>
                  <a:txBody>
                    <a:bodyPr/>
                    <a:lstStyle/>
                    <a:p>
                      <a:pPr algn="ctr">
                        <a:lnSpc>
                          <a:spcPct val="115000"/>
                        </a:lnSpc>
                        <a:spcAft>
                          <a:spcPts val="1000"/>
                        </a:spcAft>
                        <a:buNone/>
                      </a:pPr>
                      <a:r>
                        <a:rPr lang="es-PE" sz="1100">
                          <a:effectLst/>
                        </a:rPr>
                        <a:t> </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gridSpan="3">
                  <a:txBody>
                    <a:bodyPr/>
                    <a:lstStyle/>
                    <a:p>
                      <a:pPr algn="ctr">
                        <a:lnSpc>
                          <a:spcPct val="115000"/>
                        </a:lnSpc>
                        <a:spcAft>
                          <a:spcPts val="1000"/>
                        </a:spcAft>
                        <a:buNone/>
                      </a:pPr>
                      <a:r>
                        <a:rPr lang="es-PE" sz="1100">
                          <a:effectLst/>
                        </a:rPr>
                        <a:t>BERT SCORE</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hMerge="1">
                  <a:txBody>
                    <a:bodyPr/>
                    <a:lstStyle/>
                    <a:p>
                      <a:endParaRPr lang="es-PE"/>
                    </a:p>
                  </a:txBody>
                  <a:tcPr/>
                </a:tc>
                <a:tc hMerge="1">
                  <a:txBody>
                    <a:bodyPr/>
                    <a:lstStyle/>
                    <a:p>
                      <a:endParaRPr lang="es-PE"/>
                    </a:p>
                  </a:txBody>
                  <a:tcPr/>
                </a:tc>
                <a:tc gridSpan="3">
                  <a:txBody>
                    <a:bodyPr/>
                    <a:lstStyle/>
                    <a:p>
                      <a:pPr algn="ctr">
                        <a:lnSpc>
                          <a:spcPct val="115000"/>
                        </a:lnSpc>
                        <a:spcAft>
                          <a:spcPts val="1000"/>
                        </a:spcAft>
                        <a:buNone/>
                      </a:pPr>
                      <a:r>
                        <a:rPr lang="es-PE" sz="1100" dirty="0">
                          <a:effectLst/>
                        </a:rPr>
                        <a:t>ROUGE</a:t>
                      </a:r>
                      <a:endParaRPr lang="es-PE" sz="11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hMerge="1">
                  <a:txBody>
                    <a:bodyPr/>
                    <a:lstStyle/>
                    <a:p>
                      <a:endParaRPr lang="es-PE"/>
                    </a:p>
                  </a:txBody>
                  <a:tcPr/>
                </a:tc>
                <a:tc hMerge="1">
                  <a:txBody>
                    <a:bodyPr/>
                    <a:lstStyle/>
                    <a:p>
                      <a:endParaRPr lang="es-PE"/>
                    </a:p>
                  </a:txBody>
                  <a:tcPr/>
                </a:tc>
                <a:extLst>
                  <a:ext uri="{0D108BD9-81ED-4DB2-BD59-A6C34878D82A}">
                    <a16:rowId xmlns:a16="http://schemas.microsoft.com/office/drawing/2014/main" val="2805805096"/>
                  </a:ext>
                </a:extLst>
              </a:tr>
              <a:tr h="0">
                <a:tc>
                  <a:txBody>
                    <a:bodyPr/>
                    <a:lstStyle/>
                    <a:p>
                      <a:pPr algn="ctr">
                        <a:lnSpc>
                          <a:spcPct val="115000"/>
                        </a:lnSpc>
                        <a:spcAft>
                          <a:spcPts val="1000"/>
                        </a:spcAft>
                        <a:buNone/>
                      </a:pPr>
                      <a:r>
                        <a:rPr lang="es-PE" sz="1100">
                          <a:effectLst/>
                        </a:rPr>
                        <a:t> </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s-PE" sz="1100">
                          <a:effectLst/>
                        </a:rPr>
                        <a:t>PRECISION</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s-PE" sz="1100">
                          <a:effectLst/>
                        </a:rPr>
                        <a:t>RECALL</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s-PE" sz="1100">
                          <a:effectLst/>
                        </a:rPr>
                        <a:t>F1</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s-PE" sz="1100">
                          <a:effectLst/>
                        </a:rPr>
                        <a:t>ROUGE-1</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s-PE" sz="1100">
                          <a:effectLst/>
                        </a:rPr>
                        <a:t>ROUGE-2</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algn="ctr">
                        <a:lnSpc>
                          <a:spcPct val="115000"/>
                        </a:lnSpc>
                        <a:spcAft>
                          <a:spcPts val="1000"/>
                        </a:spcAft>
                        <a:buNone/>
                      </a:pPr>
                      <a:r>
                        <a:rPr lang="es-PE" sz="1100">
                          <a:effectLst/>
                        </a:rPr>
                        <a:t>ROUGE-L</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extLst>
                  <a:ext uri="{0D108BD9-81ED-4DB2-BD59-A6C34878D82A}">
                    <a16:rowId xmlns:a16="http://schemas.microsoft.com/office/drawing/2014/main" val="1077671436"/>
                  </a:ext>
                </a:extLst>
              </a:tr>
              <a:tr h="0">
                <a:tc>
                  <a:txBody>
                    <a:bodyPr/>
                    <a:lstStyle/>
                    <a:p>
                      <a:pPr algn="ctr">
                        <a:lnSpc>
                          <a:spcPct val="115000"/>
                        </a:lnSpc>
                        <a:spcAft>
                          <a:spcPts val="1000"/>
                        </a:spcAft>
                        <a:buNone/>
                      </a:pPr>
                      <a:r>
                        <a:rPr lang="it-IT" sz="1100">
                          <a:effectLst/>
                        </a:rPr>
                        <a:t>Modelo Phi-4 mini sin RAG</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marL="0" algn="ctr" defTabSz="914400" rtl="0" eaLnBrk="1" latinLnBrk="0" hangingPunct="1">
                        <a:lnSpc>
                          <a:spcPct val="115000"/>
                        </a:lnSpc>
                        <a:spcAft>
                          <a:spcPts val="1000"/>
                        </a:spcAft>
                        <a:buNone/>
                      </a:pPr>
                      <a:r>
                        <a:rPr lang="es-PE" sz="1100" kern="1200">
                          <a:solidFill>
                            <a:schemeClr val="dk1"/>
                          </a:solidFill>
                          <a:effectLst/>
                          <a:latin typeface="+mn-lt"/>
                          <a:ea typeface="+mn-ea"/>
                          <a:cs typeface="+mn-cs"/>
                        </a:rPr>
                        <a:t>0.7862</a:t>
                      </a:r>
                    </a:p>
                  </a:txBody>
                  <a:tcPr marL="76200" marR="76200" marT="38100" marB="38100" anchor="ctr"/>
                </a:tc>
                <a:tc>
                  <a:txBody>
                    <a:bodyPr/>
                    <a:lstStyle/>
                    <a:p>
                      <a:pPr marL="0" algn="ctr" defTabSz="914400" rtl="0" eaLnBrk="1" latinLnBrk="0" hangingPunct="1">
                        <a:lnSpc>
                          <a:spcPct val="115000"/>
                        </a:lnSpc>
                        <a:spcAft>
                          <a:spcPts val="1000"/>
                        </a:spcAft>
                        <a:buNone/>
                      </a:pPr>
                      <a:r>
                        <a:rPr lang="es-PE" sz="1100" kern="1200">
                          <a:solidFill>
                            <a:schemeClr val="dk1"/>
                          </a:solidFill>
                          <a:effectLst/>
                          <a:latin typeface="+mn-lt"/>
                          <a:ea typeface="+mn-ea"/>
                          <a:cs typeface="+mn-cs"/>
                        </a:rPr>
                        <a:t>0.851</a:t>
                      </a:r>
                    </a:p>
                  </a:txBody>
                  <a:tcPr marL="76200" marR="76200" marT="38100" marB="38100" anchor="ctr"/>
                </a:tc>
                <a:tc>
                  <a:txBody>
                    <a:bodyPr/>
                    <a:lstStyle/>
                    <a:p>
                      <a:pPr marL="0" algn="ctr" defTabSz="914400" rtl="0" eaLnBrk="1" latinLnBrk="0" hangingPunct="1">
                        <a:lnSpc>
                          <a:spcPct val="115000"/>
                        </a:lnSpc>
                        <a:spcAft>
                          <a:spcPts val="1000"/>
                        </a:spcAft>
                        <a:buNone/>
                      </a:pPr>
                      <a:r>
                        <a:rPr lang="es-PE" sz="1100" kern="1200">
                          <a:solidFill>
                            <a:schemeClr val="dk1"/>
                          </a:solidFill>
                          <a:effectLst/>
                          <a:latin typeface="+mn-lt"/>
                          <a:ea typeface="+mn-ea"/>
                          <a:cs typeface="+mn-cs"/>
                        </a:rPr>
                        <a:t>0.817</a:t>
                      </a:r>
                    </a:p>
                  </a:txBody>
                  <a:tcPr marL="76200" marR="76200" marT="38100" marB="38100" anchor="ctr"/>
                </a:tc>
                <a:tc>
                  <a:txBody>
                    <a:bodyPr/>
                    <a:lstStyle/>
                    <a:p>
                      <a:pPr marL="0" algn="ctr" defTabSz="914400" rtl="0" eaLnBrk="1" latinLnBrk="0" hangingPunct="1">
                        <a:lnSpc>
                          <a:spcPct val="115000"/>
                        </a:lnSpc>
                        <a:spcAft>
                          <a:spcPts val="1000"/>
                        </a:spcAft>
                        <a:buNone/>
                      </a:pPr>
                      <a:r>
                        <a:rPr lang="es-PE" sz="1100" kern="1200">
                          <a:solidFill>
                            <a:schemeClr val="dk1"/>
                          </a:solidFill>
                          <a:effectLst/>
                          <a:latin typeface="+mn-lt"/>
                          <a:ea typeface="+mn-ea"/>
                          <a:cs typeface="+mn-cs"/>
                        </a:rPr>
                        <a:t>0.115</a:t>
                      </a:r>
                    </a:p>
                  </a:txBody>
                  <a:tcPr marL="76200" marR="76200" marT="38100" marB="38100" anchor="ctr"/>
                </a:tc>
                <a:tc>
                  <a:txBody>
                    <a:bodyPr/>
                    <a:lstStyle/>
                    <a:p>
                      <a:pPr marL="0" algn="ctr" defTabSz="914400" rtl="0" eaLnBrk="1" latinLnBrk="0" hangingPunct="1">
                        <a:lnSpc>
                          <a:spcPct val="115000"/>
                        </a:lnSpc>
                        <a:spcAft>
                          <a:spcPts val="1000"/>
                        </a:spcAft>
                        <a:buNone/>
                      </a:pPr>
                      <a:r>
                        <a:rPr lang="es-PE" sz="1100" kern="1200">
                          <a:solidFill>
                            <a:schemeClr val="dk1"/>
                          </a:solidFill>
                          <a:effectLst/>
                          <a:latin typeface="+mn-lt"/>
                          <a:ea typeface="+mn-ea"/>
                          <a:cs typeface="+mn-cs"/>
                        </a:rPr>
                        <a:t>0.039</a:t>
                      </a:r>
                    </a:p>
                  </a:txBody>
                  <a:tcPr marL="76200" marR="76200" marT="38100" marB="38100" anchor="ctr"/>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mn-lt"/>
                          <a:ea typeface="+mn-ea"/>
                          <a:cs typeface="+mn-cs"/>
                        </a:rPr>
                        <a:t>0.091</a:t>
                      </a:r>
                    </a:p>
                  </a:txBody>
                  <a:tcPr marL="76200" marR="76200" marT="38100" marB="38100" anchor="ctr"/>
                </a:tc>
                <a:extLst>
                  <a:ext uri="{0D108BD9-81ED-4DB2-BD59-A6C34878D82A}">
                    <a16:rowId xmlns:a16="http://schemas.microsoft.com/office/drawing/2014/main" val="1985395363"/>
                  </a:ext>
                </a:extLst>
              </a:tr>
              <a:tr h="0">
                <a:tc>
                  <a:txBody>
                    <a:bodyPr/>
                    <a:lstStyle/>
                    <a:p>
                      <a:pPr algn="ctr">
                        <a:lnSpc>
                          <a:spcPct val="115000"/>
                        </a:lnSpc>
                        <a:spcAft>
                          <a:spcPts val="1000"/>
                        </a:spcAft>
                        <a:buNone/>
                      </a:pPr>
                      <a:r>
                        <a:rPr lang="it-IT" sz="1100" dirty="0">
                          <a:effectLst/>
                        </a:rPr>
                        <a:t>Modelo Phi-4 mini con RAG</a:t>
                      </a:r>
                      <a:endParaRPr lang="es-PE" sz="11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mn-lt"/>
                          <a:ea typeface="+mn-ea"/>
                          <a:cs typeface="+mn-cs"/>
                        </a:rPr>
                        <a:t>0.8041</a:t>
                      </a:r>
                    </a:p>
                  </a:txBody>
                  <a:tcPr marL="76200" marR="76200" marT="38100" marB="38100" anchor="ctr"/>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mn-lt"/>
                          <a:ea typeface="+mn-ea"/>
                          <a:cs typeface="+mn-cs"/>
                        </a:rPr>
                        <a:t>0.855</a:t>
                      </a:r>
                    </a:p>
                  </a:txBody>
                  <a:tcPr marL="76200" marR="76200" marT="38100" marB="38100" anchor="ctr"/>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mn-lt"/>
                          <a:ea typeface="+mn-ea"/>
                          <a:cs typeface="+mn-cs"/>
                        </a:rPr>
                        <a:t>0.828</a:t>
                      </a:r>
                    </a:p>
                  </a:txBody>
                  <a:tcPr marL="76200" marR="76200" marT="38100" marB="38100" anchor="ctr"/>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mn-lt"/>
                          <a:ea typeface="+mn-ea"/>
                          <a:cs typeface="+mn-cs"/>
                        </a:rPr>
                        <a:t>0.184</a:t>
                      </a:r>
                    </a:p>
                  </a:txBody>
                  <a:tcPr marL="76200" marR="76200" marT="38100" marB="38100" anchor="ctr"/>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mn-lt"/>
                          <a:ea typeface="+mn-ea"/>
                          <a:cs typeface="+mn-cs"/>
                        </a:rPr>
                        <a:t>0.063</a:t>
                      </a:r>
                    </a:p>
                  </a:txBody>
                  <a:tcPr marL="76200" marR="76200" marT="38100" marB="38100" anchor="ctr"/>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mn-lt"/>
                          <a:ea typeface="+mn-ea"/>
                          <a:cs typeface="+mn-cs"/>
                        </a:rPr>
                        <a:t>0.147</a:t>
                      </a:r>
                    </a:p>
                  </a:txBody>
                  <a:tcPr marL="76200" marR="76200" marT="38100" marB="38100" anchor="ctr"/>
                </a:tc>
                <a:extLst>
                  <a:ext uri="{0D108BD9-81ED-4DB2-BD59-A6C34878D82A}">
                    <a16:rowId xmlns:a16="http://schemas.microsoft.com/office/drawing/2014/main" val="2504842158"/>
                  </a:ext>
                </a:extLst>
              </a:tr>
              <a:tr h="0">
                <a:tc>
                  <a:txBody>
                    <a:bodyPr/>
                    <a:lstStyle/>
                    <a:p>
                      <a:pPr algn="ctr">
                        <a:lnSpc>
                          <a:spcPct val="115000"/>
                        </a:lnSpc>
                        <a:spcAft>
                          <a:spcPts val="1000"/>
                        </a:spcAft>
                        <a:buNone/>
                      </a:pPr>
                      <a:r>
                        <a:rPr lang="it-IT" sz="1100">
                          <a:effectLst/>
                        </a:rPr>
                        <a:t>Modelo Phi-4 mini con RAG + DSLR</a:t>
                      </a:r>
                      <a:endParaRPr lang="es-PE" sz="11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solidFill>
                      <a:schemeClr val="accent6">
                        <a:lumMod val="40000"/>
                        <a:lumOff val="60000"/>
                      </a:schemeClr>
                    </a:solidFill>
                  </a:tcPr>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mn-lt"/>
                          <a:ea typeface="+mn-ea"/>
                          <a:cs typeface="+mn-cs"/>
                        </a:rPr>
                        <a:t>0.861</a:t>
                      </a:r>
                    </a:p>
                  </a:txBody>
                  <a:tcPr marL="76200" marR="76200" marT="38100" marB="38100" anchor="ctr">
                    <a:solidFill>
                      <a:schemeClr val="accent6">
                        <a:lumMod val="40000"/>
                        <a:lumOff val="60000"/>
                      </a:schemeClr>
                    </a:solidFill>
                  </a:tcPr>
                </a:tc>
                <a:tc>
                  <a:txBody>
                    <a:bodyPr/>
                    <a:lstStyle/>
                    <a:p>
                      <a:pPr marL="0" algn="ctr" defTabSz="914400" rtl="0" eaLnBrk="1" latinLnBrk="0" hangingPunct="1">
                        <a:lnSpc>
                          <a:spcPct val="115000"/>
                        </a:lnSpc>
                        <a:spcAft>
                          <a:spcPts val="1000"/>
                        </a:spcAft>
                        <a:buNone/>
                      </a:pPr>
                      <a:r>
                        <a:rPr lang="es-PE" sz="1100" kern="1200">
                          <a:solidFill>
                            <a:schemeClr val="dk1"/>
                          </a:solidFill>
                          <a:effectLst/>
                          <a:latin typeface="+mn-lt"/>
                          <a:ea typeface="+mn-ea"/>
                          <a:cs typeface="+mn-cs"/>
                        </a:rPr>
                        <a:t>0.94</a:t>
                      </a:r>
                    </a:p>
                  </a:txBody>
                  <a:tcPr marL="76200" marR="76200" marT="38100" marB="38100" anchor="ctr">
                    <a:solidFill>
                      <a:schemeClr val="accent6">
                        <a:lumMod val="40000"/>
                        <a:lumOff val="60000"/>
                      </a:schemeClr>
                    </a:solidFill>
                  </a:tcPr>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mn-lt"/>
                          <a:ea typeface="+mn-ea"/>
                          <a:cs typeface="+mn-cs"/>
                        </a:rPr>
                        <a:t>0.899</a:t>
                      </a:r>
                    </a:p>
                  </a:txBody>
                  <a:tcPr marL="76200" marR="76200" marT="38100" marB="38100" anchor="ctr">
                    <a:solidFill>
                      <a:schemeClr val="accent6">
                        <a:lumMod val="40000"/>
                        <a:lumOff val="60000"/>
                      </a:schemeClr>
                    </a:solidFill>
                  </a:tcPr>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mn-lt"/>
                          <a:ea typeface="+mn-ea"/>
                          <a:cs typeface="+mn-cs"/>
                        </a:rPr>
                        <a:t>0.45</a:t>
                      </a:r>
                    </a:p>
                  </a:txBody>
                  <a:tcPr marL="76200" marR="76200" marT="38100" marB="38100" anchor="ctr">
                    <a:solidFill>
                      <a:schemeClr val="accent6">
                        <a:lumMod val="40000"/>
                        <a:lumOff val="60000"/>
                      </a:schemeClr>
                    </a:solidFill>
                  </a:tcPr>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mn-lt"/>
                          <a:ea typeface="+mn-ea"/>
                          <a:cs typeface="+mn-cs"/>
                        </a:rPr>
                        <a:t>0.382</a:t>
                      </a:r>
                    </a:p>
                  </a:txBody>
                  <a:tcPr marL="76200" marR="76200" marT="38100" marB="38100" anchor="ctr">
                    <a:solidFill>
                      <a:schemeClr val="accent6">
                        <a:lumMod val="40000"/>
                        <a:lumOff val="60000"/>
                      </a:schemeClr>
                    </a:solidFill>
                  </a:tcPr>
                </a:tc>
                <a:tc>
                  <a:txBody>
                    <a:bodyPr/>
                    <a:lstStyle/>
                    <a:p>
                      <a:pPr marL="0" algn="ctr" defTabSz="914400" rtl="0" eaLnBrk="1" latinLnBrk="0" hangingPunct="1">
                        <a:lnSpc>
                          <a:spcPct val="115000"/>
                        </a:lnSpc>
                        <a:spcAft>
                          <a:spcPts val="1000"/>
                        </a:spcAft>
                        <a:buNone/>
                      </a:pPr>
                      <a:r>
                        <a:rPr lang="es-PE" sz="1100" kern="1200" dirty="0">
                          <a:solidFill>
                            <a:schemeClr val="dk1"/>
                          </a:solidFill>
                          <a:effectLst/>
                          <a:latin typeface="+mn-lt"/>
                          <a:ea typeface="+mn-ea"/>
                          <a:cs typeface="+mn-cs"/>
                        </a:rPr>
                        <a:t>0.437</a:t>
                      </a:r>
                    </a:p>
                  </a:txBody>
                  <a:tcPr marL="76200" marR="76200" marT="38100" marB="38100" anchor="ctr">
                    <a:solidFill>
                      <a:schemeClr val="accent6">
                        <a:lumMod val="40000"/>
                        <a:lumOff val="60000"/>
                      </a:schemeClr>
                    </a:solidFill>
                  </a:tcPr>
                </a:tc>
                <a:extLst>
                  <a:ext uri="{0D108BD9-81ED-4DB2-BD59-A6C34878D82A}">
                    <a16:rowId xmlns:a16="http://schemas.microsoft.com/office/drawing/2014/main" val="3514259568"/>
                  </a:ext>
                </a:extLst>
              </a:tr>
            </a:tbl>
          </a:graphicData>
        </a:graphic>
      </p:graphicFrame>
      <p:sp>
        <p:nvSpPr>
          <p:cNvPr id="5" name="CuadroTexto 4">
            <a:extLst>
              <a:ext uri="{FF2B5EF4-FFF2-40B4-BE49-F238E27FC236}">
                <a16:creationId xmlns:a16="http://schemas.microsoft.com/office/drawing/2014/main" id="{1DBAFA88-BC3D-5BEA-8FBF-5BEA94530A84}"/>
              </a:ext>
            </a:extLst>
          </p:cNvPr>
          <p:cNvSpPr txBox="1"/>
          <p:nvPr/>
        </p:nvSpPr>
        <p:spPr>
          <a:xfrm>
            <a:off x="992082" y="3863152"/>
            <a:ext cx="10619715" cy="369332"/>
          </a:xfrm>
          <a:prstGeom prst="rect">
            <a:avLst/>
          </a:prstGeom>
          <a:noFill/>
        </p:spPr>
        <p:txBody>
          <a:bodyPr wrap="square" rtlCol="0">
            <a:spAutoFit/>
          </a:bodyPr>
          <a:lstStyle/>
          <a:p>
            <a:r>
              <a:rPr lang="es-ES" dirty="0"/>
              <a:t>Modelo Phi-4 mini + RAG + DSLR</a:t>
            </a:r>
            <a:endParaRPr lang="es-PE" dirty="0"/>
          </a:p>
        </p:txBody>
      </p:sp>
    </p:spTree>
    <p:extLst>
      <p:ext uri="{BB962C8B-B14F-4D97-AF65-F5344CB8AC3E}">
        <p14:creationId xmlns:p14="http://schemas.microsoft.com/office/powerpoint/2010/main" val="27374974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37D18-311B-8DFE-77E7-006E2EE67DD9}"/>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696E8004-74AF-F7C5-7AB9-5C69CECE2E9E}"/>
              </a:ext>
            </a:extLst>
          </p:cNvPr>
          <p:cNvSpPr>
            <a:spLocks noGrp="1"/>
          </p:cNvSpPr>
          <p:nvPr>
            <p:ph type="title"/>
          </p:nvPr>
        </p:nvSpPr>
        <p:spPr/>
        <p:txBody>
          <a:bodyPr/>
          <a:lstStyle/>
          <a:p>
            <a:r>
              <a:rPr lang="es-ES" dirty="0"/>
              <a:t>Prueba Modelo Phi-4 mini + RAG + DSLR</a:t>
            </a:r>
            <a:endParaRPr lang="es-PE" dirty="0"/>
          </a:p>
        </p:txBody>
      </p:sp>
      <p:pic>
        <p:nvPicPr>
          <p:cNvPr id="7" name="Marcador de contenido 6">
            <a:extLst>
              <a:ext uri="{FF2B5EF4-FFF2-40B4-BE49-F238E27FC236}">
                <a16:creationId xmlns:a16="http://schemas.microsoft.com/office/drawing/2014/main" id="{30FE62F6-2E82-76E2-6CEA-72475E8416E6}"/>
              </a:ext>
            </a:extLst>
          </p:cNvPr>
          <p:cNvPicPr>
            <a:picLocks noGrp="1" noChangeAspect="1"/>
          </p:cNvPicPr>
          <p:nvPr>
            <p:ph idx="1"/>
          </p:nvPr>
        </p:nvPicPr>
        <p:blipFill>
          <a:blip r:embed="rId2"/>
          <a:stretch>
            <a:fillRect/>
          </a:stretch>
        </p:blipFill>
        <p:spPr>
          <a:xfrm>
            <a:off x="1471602" y="1825625"/>
            <a:ext cx="9248795" cy="4351338"/>
          </a:xfrm>
        </p:spPr>
      </p:pic>
    </p:spTree>
    <p:extLst>
      <p:ext uri="{BB962C8B-B14F-4D97-AF65-F5344CB8AC3E}">
        <p14:creationId xmlns:p14="http://schemas.microsoft.com/office/powerpoint/2010/main" val="19638445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0CAB03-F228-F4A2-A4E3-77758B031944}"/>
              </a:ext>
            </a:extLst>
          </p:cNvPr>
          <p:cNvSpPr>
            <a:spLocks noGrp="1"/>
          </p:cNvSpPr>
          <p:nvPr>
            <p:ph type="title"/>
          </p:nvPr>
        </p:nvSpPr>
        <p:spPr/>
        <p:txBody>
          <a:bodyPr/>
          <a:lstStyle/>
          <a:p>
            <a:r>
              <a:rPr lang="es-ES" dirty="0"/>
              <a:t>Prueba Modelo Phi-4 mini + RAG + DSLR</a:t>
            </a:r>
            <a:endParaRPr lang="es-PE" dirty="0"/>
          </a:p>
        </p:txBody>
      </p:sp>
      <p:pic>
        <p:nvPicPr>
          <p:cNvPr id="8" name="● scraping.ipynb - Final - Visual Studio Code 2025-08-03 17-18-27">
            <a:hlinkClick r:id="" action="ppaction://media"/>
            <a:extLst>
              <a:ext uri="{FF2B5EF4-FFF2-40B4-BE49-F238E27FC236}">
                <a16:creationId xmlns:a16="http://schemas.microsoft.com/office/drawing/2014/main" id="{DC0900F3-DAF3-8B40-E2C4-B6C5E8E77B05}"/>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079625" y="1825625"/>
            <a:ext cx="8032750" cy="4351338"/>
          </a:xfrm>
        </p:spPr>
      </p:pic>
    </p:spTree>
    <p:extLst>
      <p:ext uri="{BB962C8B-B14F-4D97-AF65-F5344CB8AC3E}">
        <p14:creationId xmlns:p14="http://schemas.microsoft.com/office/powerpoint/2010/main" val="97839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74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E1C725-4BAF-085A-2692-70D8DDC67ACE}"/>
              </a:ext>
            </a:extLst>
          </p:cNvPr>
          <p:cNvSpPr>
            <a:spLocks noGrp="1"/>
          </p:cNvSpPr>
          <p:nvPr>
            <p:ph type="title"/>
          </p:nvPr>
        </p:nvSpPr>
        <p:spPr/>
        <p:txBody>
          <a:bodyPr/>
          <a:lstStyle/>
          <a:p>
            <a:r>
              <a:rPr lang="es-ES" dirty="0"/>
              <a:t>Distribución Frecuencia : Histograma</a:t>
            </a:r>
            <a:endParaRPr lang="es-PE" dirty="0"/>
          </a:p>
        </p:txBody>
      </p:sp>
      <p:pic>
        <p:nvPicPr>
          <p:cNvPr id="13" name="Imagen 12">
            <a:extLst>
              <a:ext uri="{FF2B5EF4-FFF2-40B4-BE49-F238E27FC236}">
                <a16:creationId xmlns:a16="http://schemas.microsoft.com/office/drawing/2014/main" id="{E8B03D89-7023-7C62-4436-26A3E5F8C4BD}"/>
              </a:ext>
            </a:extLst>
          </p:cNvPr>
          <p:cNvPicPr>
            <a:picLocks noChangeAspect="1"/>
          </p:cNvPicPr>
          <p:nvPr/>
        </p:nvPicPr>
        <p:blipFill>
          <a:blip r:embed="rId2"/>
          <a:stretch>
            <a:fillRect/>
          </a:stretch>
        </p:blipFill>
        <p:spPr>
          <a:xfrm>
            <a:off x="4488760" y="2314692"/>
            <a:ext cx="3803340" cy="2937473"/>
          </a:xfrm>
          <a:prstGeom prst="rect">
            <a:avLst/>
          </a:prstGeom>
        </p:spPr>
      </p:pic>
      <p:pic>
        <p:nvPicPr>
          <p:cNvPr id="15" name="Imagen 14">
            <a:extLst>
              <a:ext uri="{FF2B5EF4-FFF2-40B4-BE49-F238E27FC236}">
                <a16:creationId xmlns:a16="http://schemas.microsoft.com/office/drawing/2014/main" id="{442EA469-CEBE-3BC9-6AD6-7201E83DBEF2}"/>
              </a:ext>
            </a:extLst>
          </p:cNvPr>
          <p:cNvPicPr>
            <a:picLocks noChangeAspect="1"/>
          </p:cNvPicPr>
          <p:nvPr/>
        </p:nvPicPr>
        <p:blipFill>
          <a:blip r:embed="rId3"/>
          <a:stretch>
            <a:fillRect/>
          </a:stretch>
        </p:blipFill>
        <p:spPr>
          <a:xfrm>
            <a:off x="609600" y="2314692"/>
            <a:ext cx="3803340" cy="2944008"/>
          </a:xfrm>
          <a:prstGeom prst="rect">
            <a:avLst/>
          </a:prstGeom>
        </p:spPr>
      </p:pic>
      <p:pic>
        <p:nvPicPr>
          <p:cNvPr id="17" name="Imagen 16">
            <a:extLst>
              <a:ext uri="{FF2B5EF4-FFF2-40B4-BE49-F238E27FC236}">
                <a16:creationId xmlns:a16="http://schemas.microsoft.com/office/drawing/2014/main" id="{923CB58A-6D59-5C68-8516-848D9296E08F}"/>
              </a:ext>
            </a:extLst>
          </p:cNvPr>
          <p:cNvPicPr>
            <a:picLocks noChangeAspect="1"/>
          </p:cNvPicPr>
          <p:nvPr/>
        </p:nvPicPr>
        <p:blipFill>
          <a:blip r:embed="rId4"/>
          <a:stretch>
            <a:fillRect/>
          </a:stretch>
        </p:blipFill>
        <p:spPr>
          <a:xfrm>
            <a:off x="8367920" y="2314693"/>
            <a:ext cx="3748087" cy="2937473"/>
          </a:xfrm>
          <a:prstGeom prst="rect">
            <a:avLst/>
          </a:prstGeom>
        </p:spPr>
      </p:pic>
      <p:sp>
        <p:nvSpPr>
          <p:cNvPr id="18" name="CuadroTexto 17">
            <a:extLst>
              <a:ext uri="{FF2B5EF4-FFF2-40B4-BE49-F238E27FC236}">
                <a16:creationId xmlns:a16="http://schemas.microsoft.com/office/drawing/2014/main" id="{B20FCE34-4E03-1428-7D6A-CE26808F35EF}"/>
              </a:ext>
            </a:extLst>
          </p:cNvPr>
          <p:cNvSpPr txBox="1"/>
          <p:nvPr/>
        </p:nvSpPr>
        <p:spPr>
          <a:xfrm>
            <a:off x="5015120" y="1676042"/>
            <a:ext cx="3352800" cy="369332"/>
          </a:xfrm>
          <a:prstGeom prst="rect">
            <a:avLst/>
          </a:prstGeom>
          <a:noFill/>
        </p:spPr>
        <p:txBody>
          <a:bodyPr wrap="square" rtlCol="0">
            <a:spAutoFit/>
          </a:bodyPr>
          <a:lstStyle/>
          <a:p>
            <a:r>
              <a:rPr lang="es-ES" dirty="0"/>
              <a:t>Modelo Phi-4 mini + RAG </a:t>
            </a:r>
            <a:endParaRPr lang="es-PE" dirty="0"/>
          </a:p>
        </p:txBody>
      </p:sp>
      <p:sp>
        <p:nvSpPr>
          <p:cNvPr id="19" name="CuadroTexto 18">
            <a:extLst>
              <a:ext uri="{FF2B5EF4-FFF2-40B4-BE49-F238E27FC236}">
                <a16:creationId xmlns:a16="http://schemas.microsoft.com/office/drawing/2014/main" id="{25AFD688-0D83-0972-DD5B-5A33AEA8DE30}"/>
              </a:ext>
            </a:extLst>
          </p:cNvPr>
          <p:cNvSpPr txBox="1"/>
          <p:nvPr/>
        </p:nvSpPr>
        <p:spPr>
          <a:xfrm>
            <a:off x="8527360" y="1650221"/>
            <a:ext cx="3352800" cy="369332"/>
          </a:xfrm>
          <a:prstGeom prst="rect">
            <a:avLst/>
          </a:prstGeom>
          <a:noFill/>
        </p:spPr>
        <p:txBody>
          <a:bodyPr wrap="square" rtlCol="0">
            <a:spAutoFit/>
          </a:bodyPr>
          <a:lstStyle/>
          <a:p>
            <a:r>
              <a:rPr lang="es-ES" dirty="0"/>
              <a:t>Modelo Phi-4 mini + RAG + DSLR</a:t>
            </a:r>
            <a:endParaRPr lang="es-PE" dirty="0"/>
          </a:p>
        </p:txBody>
      </p:sp>
      <p:sp>
        <p:nvSpPr>
          <p:cNvPr id="20" name="CuadroTexto 19">
            <a:extLst>
              <a:ext uri="{FF2B5EF4-FFF2-40B4-BE49-F238E27FC236}">
                <a16:creationId xmlns:a16="http://schemas.microsoft.com/office/drawing/2014/main" id="{9FF6982C-6149-8B82-79A1-36C03A4195E4}"/>
              </a:ext>
            </a:extLst>
          </p:cNvPr>
          <p:cNvSpPr txBox="1"/>
          <p:nvPr/>
        </p:nvSpPr>
        <p:spPr>
          <a:xfrm>
            <a:off x="1135960" y="1650221"/>
            <a:ext cx="3352800" cy="369332"/>
          </a:xfrm>
          <a:prstGeom prst="rect">
            <a:avLst/>
          </a:prstGeom>
          <a:noFill/>
        </p:spPr>
        <p:txBody>
          <a:bodyPr wrap="square" rtlCol="0">
            <a:spAutoFit/>
          </a:bodyPr>
          <a:lstStyle/>
          <a:p>
            <a:r>
              <a:rPr lang="es-ES" dirty="0"/>
              <a:t>Modelo Phi-4 mini</a:t>
            </a:r>
            <a:endParaRPr lang="es-PE" dirty="0"/>
          </a:p>
        </p:txBody>
      </p:sp>
      <p:graphicFrame>
        <p:nvGraphicFramePr>
          <p:cNvPr id="23" name="Tabla 22">
            <a:extLst>
              <a:ext uri="{FF2B5EF4-FFF2-40B4-BE49-F238E27FC236}">
                <a16:creationId xmlns:a16="http://schemas.microsoft.com/office/drawing/2014/main" id="{A47FD099-286E-A1FE-7AB7-F223843EA8E9}"/>
              </a:ext>
            </a:extLst>
          </p:cNvPr>
          <p:cNvGraphicFramePr>
            <a:graphicFrameLocks noGrp="1"/>
          </p:cNvGraphicFramePr>
          <p:nvPr>
            <p:extLst>
              <p:ext uri="{D42A27DB-BD31-4B8C-83A1-F6EECF244321}">
                <p14:modId xmlns:p14="http://schemas.microsoft.com/office/powerpoint/2010/main" val="3241959835"/>
              </p:ext>
            </p:extLst>
          </p:nvPr>
        </p:nvGraphicFramePr>
        <p:xfrm>
          <a:off x="838200" y="5556129"/>
          <a:ext cx="10515600" cy="640080"/>
        </p:xfrm>
        <a:graphic>
          <a:graphicData uri="http://schemas.openxmlformats.org/drawingml/2006/table">
            <a:tbl>
              <a:tblPr/>
              <a:tblGrid>
                <a:gridCol w="10515600">
                  <a:extLst>
                    <a:ext uri="{9D8B030D-6E8A-4147-A177-3AD203B41FA5}">
                      <a16:colId xmlns:a16="http://schemas.microsoft.com/office/drawing/2014/main" val="3717325456"/>
                    </a:ext>
                  </a:extLst>
                </a:gridCol>
              </a:tblGrid>
              <a:tr h="0">
                <a:tc>
                  <a:txBody>
                    <a:bodyPr/>
                    <a:lstStyle/>
                    <a:p>
                      <a:r>
                        <a:rPr lang="es-ES" b="1" dirty="0"/>
                        <a:t>Valores menores a 0.80</a:t>
                      </a:r>
                      <a:r>
                        <a:rPr lang="es-ES" dirty="0"/>
                        <a:t> indican posibles fallos semánticos importantes o incoherencias con la referencia.</a:t>
                      </a:r>
                    </a:p>
                  </a:txBody>
                  <a:tcPr anchor="ctr">
                    <a:lnL>
                      <a:noFill/>
                    </a:lnL>
                    <a:lnR>
                      <a:noFill/>
                    </a:lnR>
                    <a:lnT>
                      <a:noFill/>
                    </a:lnT>
                    <a:lnB>
                      <a:noFill/>
                    </a:lnB>
                    <a:noFill/>
                  </a:tcPr>
                </a:tc>
                <a:extLst>
                  <a:ext uri="{0D108BD9-81ED-4DB2-BD59-A6C34878D82A}">
                    <a16:rowId xmlns:a16="http://schemas.microsoft.com/office/drawing/2014/main" val="2623372616"/>
                  </a:ext>
                </a:extLst>
              </a:tr>
            </a:tbl>
          </a:graphicData>
        </a:graphic>
      </p:graphicFrame>
    </p:spTree>
    <p:extLst>
      <p:ext uri="{BB962C8B-B14F-4D97-AF65-F5344CB8AC3E}">
        <p14:creationId xmlns:p14="http://schemas.microsoft.com/office/powerpoint/2010/main" val="30005171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1BC684-7C04-0D87-2B76-F413E4E589F1}"/>
              </a:ext>
            </a:extLst>
          </p:cNvPr>
          <p:cNvSpPr>
            <a:spLocks noGrp="1"/>
          </p:cNvSpPr>
          <p:nvPr>
            <p:ph type="title"/>
          </p:nvPr>
        </p:nvSpPr>
        <p:spPr/>
        <p:txBody>
          <a:bodyPr/>
          <a:lstStyle/>
          <a:p>
            <a:r>
              <a:rPr lang="es-ES" dirty="0"/>
              <a:t>Recomendación</a:t>
            </a:r>
            <a:endParaRPr lang="es-PE" dirty="0"/>
          </a:p>
        </p:txBody>
      </p:sp>
      <p:sp>
        <p:nvSpPr>
          <p:cNvPr id="3" name="Marcador de contenido 2">
            <a:extLst>
              <a:ext uri="{FF2B5EF4-FFF2-40B4-BE49-F238E27FC236}">
                <a16:creationId xmlns:a16="http://schemas.microsoft.com/office/drawing/2014/main" id="{DD5480BC-77B2-C630-3285-03DBE30C2E25}"/>
              </a:ext>
            </a:extLst>
          </p:cNvPr>
          <p:cNvSpPr>
            <a:spLocks noGrp="1"/>
          </p:cNvSpPr>
          <p:nvPr>
            <p:ph idx="1"/>
          </p:nvPr>
        </p:nvSpPr>
        <p:spPr/>
        <p:txBody>
          <a:bodyPr>
            <a:normAutofit fontScale="77500" lnSpcReduction="20000"/>
          </a:bodyPr>
          <a:lstStyle/>
          <a:p>
            <a:pPr algn="just">
              <a:lnSpc>
                <a:spcPct val="150000"/>
              </a:lnSpc>
            </a:pPr>
            <a:r>
              <a:rPr lang="es-ES" dirty="0"/>
              <a:t>Es recomendable tener en cuenta los recursos computacionales al comenzar un proyecto de NLP, para poder dimensionar el modelo y la arquitectura a usar. </a:t>
            </a:r>
          </a:p>
          <a:p>
            <a:pPr algn="just">
              <a:lnSpc>
                <a:spcPct val="150000"/>
              </a:lnSpc>
            </a:pPr>
            <a:r>
              <a:rPr lang="es-ES" dirty="0"/>
              <a:t>Es recomendable hacer un MVP de manera local, antes de intentar desplegarlo a producción.</a:t>
            </a:r>
          </a:p>
          <a:p>
            <a:pPr algn="just">
              <a:lnSpc>
                <a:spcPct val="150000"/>
              </a:lnSpc>
            </a:pPr>
            <a:r>
              <a:rPr lang="es-ES" dirty="0"/>
              <a:t>Es recomendable usar modelos entrenados en el lenguaje a usar, esto dará mejores resultados.</a:t>
            </a:r>
          </a:p>
          <a:p>
            <a:pPr algn="just">
              <a:lnSpc>
                <a:spcPct val="150000"/>
              </a:lnSpc>
            </a:pPr>
            <a:r>
              <a:rPr lang="es-PE" dirty="0"/>
              <a:t>Es recomendable usar sitios confiables para usar como fuente de datos, por ejemplo los sitios del estado peruano.</a:t>
            </a:r>
          </a:p>
        </p:txBody>
      </p:sp>
    </p:spTree>
    <p:extLst>
      <p:ext uri="{BB962C8B-B14F-4D97-AF65-F5344CB8AC3E}">
        <p14:creationId xmlns:p14="http://schemas.microsoft.com/office/powerpoint/2010/main" val="31447353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92BE1A-7FF8-6B88-C195-DC8A4F70818D}"/>
              </a:ext>
            </a:extLst>
          </p:cNvPr>
          <p:cNvSpPr>
            <a:spLocks noGrp="1"/>
          </p:cNvSpPr>
          <p:nvPr>
            <p:ph type="title"/>
          </p:nvPr>
        </p:nvSpPr>
        <p:spPr/>
        <p:txBody>
          <a:bodyPr/>
          <a:lstStyle/>
          <a:p>
            <a:r>
              <a:rPr lang="es-ES" dirty="0"/>
              <a:t>Conclusiones</a:t>
            </a:r>
            <a:endParaRPr lang="es-PE" dirty="0"/>
          </a:p>
        </p:txBody>
      </p:sp>
      <p:sp>
        <p:nvSpPr>
          <p:cNvPr id="3" name="Marcador de contenido 2">
            <a:extLst>
              <a:ext uri="{FF2B5EF4-FFF2-40B4-BE49-F238E27FC236}">
                <a16:creationId xmlns:a16="http://schemas.microsoft.com/office/drawing/2014/main" id="{9D4601B9-E37C-FC2E-E20C-DBCA1FCFB109}"/>
              </a:ext>
            </a:extLst>
          </p:cNvPr>
          <p:cNvSpPr>
            <a:spLocks noGrp="1"/>
          </p:cNvSpPr>
          <p:nvPr>
            <p:ph idx="1"/>
          </p:nvPr>
        </p:nvSpPr>
        <p:spPr>
          <a:xfrm>
            <a:off x="838200" y="1495424"/>
            <a:ext cx="10515600" cy="4867275"/>
          </a:xfrm>
        </p:spPr>
        <p:txBody>
          <a:bodyPr>
            <a:normAutofit fontScale="77500" lnSpcReduction="20000"/>
          </a:bodyPr>
          <a:lstStyle/>
          <a:p>
            <a:pPr algn="just">
              <a:lnSpc>
                <a:spcPct val="150000"/>
              </a:lnSpc>
            </a:pPr>
            <a:r>
              <a:rPr lang="es-ES" dirty="0"/>
              <a:t>Es importante la correcta interpretación de las métricas, en este trabajo  obtuvimos un ROUGUE score bajo, sin embargo, el aceptable BERT score nos mostraba la similitud semántica entre las respuestas del modelo con el </a:t>
            </a:r>
            <a:r>
              <a:rPr lang="es-ES" dirty="0" err="1"/>
              <a:t>ground</a:t>
            </a:r>
            <a:r>
              <a:rPr lang="es-ES" dirty="0"/>
              <a:t> truth.</a:t>
            </a:r>
          </a:p>
          <a:p>
            <a:pPr algn="just">
              <a:lnSpc>
                <a:spcPct val="150000"/>
              </a:lnSpc>
            </a:pPr>
            <a:r>
              <a:rPr lang="es-PE" dirty="0"/>
              <a:t>El uso de RAG, aunque mejora el resultado al agregarle un contexto al </a:t>
            </a:r>
            <a:r>
              <a:rPr lang="es-PE" dirty="0" err="1"/>
              <a:t>prompt</a:t>
            </a:r>
            <a:r>
              <a:rPr lang="es-PE" dirty="0"/>
              <a:t>, demuestra que al tratar de ser fiel, puede presentar alucinaciones, viéndose reflejado en el histograma donde llega a bajar del rango aceptable de BERT score </a:t>
            </a:r>
          </a:p>
          <a:p>
            <a:pPr algn="just">
              <a:lnSpc>
                <a:spcPct val="150000"/>
              </a:lnSpc>
            </a:pPr>
            <a:r>
              <a:rPr lang="es-PE" dirty="0"/>
              <a:t>El uso de técnica de </a:t>
            </a:r>
            <a:r>
              <a:rPr lang="es-PE" dirty="0" err="1"/>
              <a:t>reranking</a:t>
            </a:r>
            <a:r>
              <a:rPr lang="es-PE" dirty="0"/>
              <a:t> demuestra mejorar las respuestas generadas por un LLM con RAG.</a:t>
            </a:r>
          </a:p>
        </p:txBody>
      </p:sp>
    </p:spTree>
    <p:extLst>
      <p:ext uri="{BB962C8B-B14F-4D97-AF65-F5344CB8AC3E}">
        <p14:creationId xmlns:p14="http://schemas.microsoft.com/office/powerpoint/2010/main" val="113820378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465</TotalTime>
  <Words>2244</Words>
  <Application>Microsoft Office PowerPoint</Application>
  <PresentationFormat>Panorámica</PresentationFormat>
  <Paragraphs>305</Paragraphs>
  <Slides>27</Slides>
  <Notes>1</Notes>
  <HiddenSlides>0</HiddenSlides>
  <MMClips>1</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27</vt:i4>
      </vt:variant>
    </vt:vector>
  </HeadingPairs>
  <TitlesOfParts>
    <vt:vector size="33" baseType="lpstr">
      <vt:lpstr>Aptos</vt:lpstr>
      <vt:lpstr>Aptos Display</vt:lpstr>
      <vt:lpstr>Arial</vt:lpstr>
      <vt:lpstr>Cambria</vt:lpstr>
      <vt:lpstr>Consolas</vt:lpstr>
      <vt:lpstr>Tema de Office</vt:lpstr>
      <vt:lpstr>Presentación de PowerPoint</vt:lpstr>
      <vt:lpstr>Resumen</vt:lpstr>
      <vt:lpstr>Introducción</vt:lpstr>
      <vt:lpstr>Problemática</vt:lpstr>
      <vt:lpstr>Objetivos</vt:lpstr>
      <vt:lpstr>Descripción de los Datos (Variables)</vt:lpstr>
      <vt:lpstr>Descripción de los Datos (Variables)</vt:lpstr>
      <vt:lpstr>Descripción de los Datos (Variables)</vt:lpstr>
      <vt:lpstr>Descripción de los Datos (Variable Objetivo)</vt:lpstr>
      <vt:lpstr>Marco Teórico</vt:lpstr>
      <vt:lpstr>Marco Teórico</vt:lpstr>
      <vt:lpstr>Marco Teórico</vt:lpstr>
      <vt:lpstr>Marco Teórico</vt:lpstr>
      <vt:lpstr>Marco Teórico</vt:lpstr>
      <vt:lpstr>Preparación de la Información: Extraccion</vt:lpstr>
      <vt:lpstr>Preparación de la Información: Exploración</vt:lpstr>
      <vt:lpstr>Preparación de la Información: Preprocesamiento</vt:lpstr>
      <vt:lpstr>Modelos Utilizados</vt:lpstr>
      <vt:lpstr>Presentación de PowerPoint</vt:lpstr>
      <vt:lpstr>Presentación de PowerPoint</vt:lpstr>
      <vt:lpstr>Resultados y Comparaciones finales</vt:lpstr>
      <vt:lpstr>Resultados y Comparaciones finales</vt:lpstr>
      <vt:lpstr>Prueba Modelo Phi-4 mini + RAG + DSLR</vt:lpstr>
      <vt:lpstr>Prueba Modelo Phi-4 mini + RAG + DSLR</vt:lpstr>
      <vt:lpstr>Distribución Frecuencia : Histograma</vt:lpstr>
      <vt:lpstr>Recomendación</vt:lpstr>
      <vt:lpstr>Conclusiones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Diego Lopez</dc:creator>
  <cp:lastModifiedBy>Diego Lopez</cp:lastModifiedBy>
  <cp:revision>44</cp:revision>
  <dcterms:created xsi:type="dcterms:W3CDTF">2025-08-02T02:48:22Z</dcterms:created>
  <dcterms:modified xsi:type="dcterms:W3CDTF">2025-08-08T14:14:11Z</dcterms:modified>
</cp:coreProperties>
</file>