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80" r:id="rId11"/>
    <p:sldId id="265" r:id="rId12"/>
    <p:sldId id="266" r:id="rId13"/>
    <p:sldId id="267" r:id="rId14"/>
    <p:sldId id="268" r:id="rId15"/>
    <p:sldId id="281" r:id="rId16"/>
    <p:sldId id="269" r:id="rId17"/>
    <p:sldId id="283" r:id="rId18"/>
    <p:sldId id="270" r:id="rId19"/>
    <p:sldId id="271" r:id="rId20"/>
    <p:sldId id="282" r:id="rId21"/>
    <p:sldId id="272" r:id="rId22"/>
    <p:sldId id="273" r:id="rId23"/>
    <p:sldId id="274" r:id="rId24"/>
    <p:sldId id="275" r:id="rId25"/>
    <p:sldId id="276" r:id="rId26"/>
    <p:sldId id="277" r:id="rId27"/>
    <p:sldId id="278" r:id="rId28"/>
  </p:sldIdLst>
  <p:sldSz cx="9144000" cy="5143500" type="screen16x9"/>
  <p:notesSz cx="6858000" cy="9144000"/>
  <p:embeddedFontLst>
    <p:embeddedFont>
      <p:font typeface="Lato" panose="020F0502020204030203" pitchFamily="34" charset="0"/>
      <p:regular r:id="rId30"/>
      <p:bold r:id="rId31"/>
      <p:italic r:id="rId32"/>
      <p:boldItalic r:id="rId33"/>
    </p:embeddedFont>
    <p:embeddedFont>
      <p:font typeface="Montserrat" panose="00000500000000000000" pitchFamily="2" charset="0"/>
      <p:regular r:id="rId34"/>
      <p:bold r:id="rId35"/>
      <p:italic r:id="rId36"/>
      <p:boldItalic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53" autoAdjust="0"/>
    <p:restoredTop sz="94660"/>
  </p:normalViewPr>
  <p:slideViewPr>
    <p:cSldViewPr snapToGrid="0">
      <p:cViewPr varScale="1">
        <p:scale>
          <a:sx n="137" d="100"/>
          <a:sy n="137" d="100"/>
        </p:scale>
        <p:origin x="84" y="10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31386ba52c9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31386ba52c9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31386ba52c9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31386ba52c9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31386ba52c9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31386ba52c9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1386ba52c9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31386ba52c9_0_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31386ba52c9_0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31386ba52c9_0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31386ba52c9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31386ba52c9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31386ba52c9_0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31386ba52c9_0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31386ba52c9_0_1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31386ba52c9_0_1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a:extLst>
            <a:ext uri="{FF2B5EF4-FFF2-40B4-BE49-F238E27FC236}">
              <a16:creationId xmlns:a16="http://schemas.microsoft.com/office/drawing/2014/main" id="{0EEE19E7-C380-03C0-0BB5-74AE559D219B}"/>
            </a:ext>
          </a:extLst>
        </p:cNvPr>
        <p:cNvGrpSpPr/>
        <p:nvPr/>
      </p:nvGrpSpPr>
      <p:grpSpPr>
        <a:xfrm>
          <a:off x="0" y="0"/>
          <a:ext cx="0" cy="0"/>
          <a:chOff x="0" y="0"/>
          <a:chExt cx="0" cy="0"/>
        </a:xfrm>
      </p:grpSpPr>
      <p:sp>
        <p:nvSpPr>
          <p:cNvPr id="116" name="Google Shape;116;g31386ba52c9_0_191:notes">
            <a:extLst>
              <a:ext uri="{FF2B5EF4-FFF2-40B4-BE49-F238E27FC236}">
                <a16:creationId xmlns:a16="http://schemas.microsoft.com/office/drawing/2014/main" id="{02286AC8-7903-7CC5-427B-DCB46C1BD28D}"/>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31386ba52c9_0_191:notes">
            <a:extLst>
              <a:ext uri="{FF2B5EF4-FFF2-40B4-BE49-F238E27FC236}">
                <a16:creationId xmlns:a16="http://schemas.microsoft.com/office/drawing/2014/main" id="{6FEA54B9-3319-6F98-6528-8B9FC6B04F3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75242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1386ba52c9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1386ba52c9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31396a7b7b3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31396a7b7b3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31386ba52c9_0_1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31386ba52c9_0_1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3139c1979ed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3139c1979ed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31386ba52c9_0_1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31386ba52c9_0_1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31386ba52c9_0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31386ba52c9_0_1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31386ba52c9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31386ba52c9_0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31386ba52c9_0_1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31386ba52c9_0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3139c1979ed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3139c1979ed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31386ba52c9_0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31386ba52c9_0_1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3139c1979ed_0_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3139c1979ed_0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31386ba52c9_0_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31386ba52c9_0_1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31386ba52c9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31386ba52c9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g3139c1979ed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3" name="Google Shape;213;g3139c1979ed_0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s-419"/>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3152363" y="3840975"/>
            <a:ext cx="2559300" cy="720900"/>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None/>
            </a:pPr>
            <a:r>
              <a:rPr lang="es-419" sz="1616">
                <a:solidFill>
                  <a:schemeClr val="dk1"/>
                </a:solidFill>
                <a:latin typeface="Montserrat"/>
                <a:ea typeface="Montserrat"/>
                <a:cs typeface="Montserrat"/>
                <a:sym typeface="Montserrat"/>
              </a:rPr>
              <a:t>Mamani Cayo, Eduard</a:t>
            </a:r>
            <a:endParaRPr sz="1616">
              <a:solidFill>
                <a:schemeClr val="dk1"/>
              </a:solidFill>
              <a:latin typeface="Montserrat"/>
              <a:ea typeface="Montserrat"/>
              <a:cs typeface="Montserrat"/>
              <a:sym typeface="Montserrat"/>
            </a:endParaRPr>
          </a:p>
          <a:p>
            <a:pPr marL="0" lvl="0" indent="0" algn="ctr" rtl="0">
              <a:lnSpc>
                <a:spcPct val="80000"/>
              </a:lnSpc>
              <a:spcBef>
                <a:spcPts val="0"/>
              </a:spcBef>
              <a:spcAft>
                <a:spcPts val="0"/>
              </a:spcAft>
              <a:buNone/>
            </a:pPr>
            <a:r>
              <a:rPr lang="es-419" sz="1616">
                <a:solidFill>
                  <a:schemeClr val="dk1"/>
                </a:solidFill>
                <a:latin typeface="Montserrat"/>
                <a:ea typeface="Montserrat"/>
                <a:cs typeface="Montserrat"/>
                <a:sym typeface="Montserrat"/>
              </a:rPr>
              <a:t>Parado Sosa,  Daniel</a:t>
            </a:r>
            <a:endParaRPr sz="1616">
              <a:solidFill>
                <a:schemeClr val="dk1"/>
              </a:solidFill>
              <a:latin typeface="Montserrat"/>
              <a:ea typeface="Montserrat"/>
              <a:cs typeface="Montserrat"/>
              <a:sym typeface="Montserrat"/>
            </a:endParaRPr>
          </a:p>
          <a:p>
            <a:pPr marL="0" lvl="0" indent="0" algn="ctr" rtl="0">
              <a:lnSpc>
                <a:spcPct val="80000"/>
              </a:lnSpc>
              <a:spcBef>
                <a:spcPts val="0"/>
              </a:spcBef>
              <a:spcAft>
                <a:spcPts val="0"/>
              </a:spcAft>
              <a:buNone/>
            </a:pPr>
            <a:r>
              <a:rPr lang="es-419" sz="1616">
                <a:solidFill>
                  <a:schemeClr val="dk1"/>
                </a:solidFill>
                <a:latin typeface="Montserrat"/>
                <a:ea typeface="Montserrat"/>
                <a:cs typeface="Montserrat"/>
                <a:sym typeface="Montserrat"/>
              </a:rPr>
              <a:t>Rosales Fierro, Jesús</a:t>
            </a:r>
            <a:endParaRPr sz="1616">
              <a:solidFill>
                <a:schemeClr val="dk1"/>
              </a:solidFill>
              <a:latin typeface="Montserrat"/>
              <a:ea typeface="Montserrat"/>
              <a:cs typeface="Montserrat"/>
              <a:sym typeface="Montserrat"/>
            </a:endParaRPr>
          </a:p>
          <a:p>
            <a:pPr marL="0" lvl="0" indent="0" algn="l" rtl="0">
              <a:lnSpc>
                <a:spcPct val="80000"/>
              </a:lnSpc>
              <a:spcBef>
                <a:spcPts val="0"/>
              </a:spcBef>
              <a:spcAft>
                <a:spcPts val="0"/>
              </a:spcAft>
              <a:buSzPts val="935"/>
              <a:buNone/>
            </a:pPr>
            <a:endParaRPr sz="1700">
              <a:solidFill>
                <a:schemeClr val="dk1"/>
              </a:solidFill>
              <a:latin typeface="Montserrat"/>
              <a:ea typeface="Montserrat"/>
              <a:cs typeface="Montserrat"/>
              <a:sym typeface="Montserrat"/>
            </a:endParaRPr>
          </a:p>
        </p:txBody>
      </p:sp>
      <p:sp>
        <p:nvSpPr>
          <p:cNvPr id="55" name="Google Shape;55;p13"/>
          <p:cNvSpPr txBox="1"/>
          <p:nvPr/>
        </p:nvSpPr>
        <p:spPr>
          <a:xfrm>
            <a:off x="3522863" y="3414975"/>
            <a:ext cx="1970700" cy="506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s-419" sz="2100">
                <a:solidFill>
                  <a:schemeClr val="dk1"/>
                </a:solidFill>
                <a:latin typeface="Lato"/>
                <a:ea typeface="Lato"/>
                <a:cs typeface="Lato"/>
                <a:sym typeface="Lato"/>
              </a:rPr>
              <a:t>GRUPO 7</a:t>
            </a:r>
            <a:endParaRPr sz="2100">
              <a:solidFill>
                <a:schemeClr val="dk1"/>
              </a:solidFill>
              <a:latin typeface="Lato"/>
              <a:ea typeface="Lato"/>
              <a:cs typeface="Lato"/>
              <a:sym typeface="Lato"/>
            </a:endParaRPr>
          </a:p>
        </p:txBody>
      </p:sp>
      <p:pic>
        <p:nvPicPr>
          <p:cNvPr id="56" name="Google Shape;56;p13"/>
          <p:cNvPicPr preferRelativeResize="0"/>
          <p:nvPr/>
        </p:nvPicPr>
        <p:blipFill>
          <a:blip r:embed="rId3">
            <a:alphaModFix/>
          </a:blip>
          <a:stretch>
            <a:fillRect/>
          </a:stretch>
        </p:blipFill>
        <p:spPr>
          <a:xfrm>
            <a:off x="3849724" y="1018012"/>
            <a:ext cx="1316997" cy="1656150"/>
          </a:xfrm>
          <a:prstGeom prst="rect">
            <a:avLst/>
          </a:prstGeom>
          <a:noFill/>
          <a:ln>
            <a:noFill/>
          </a:ln>
        </p:spPr>
      </p:pic>
      <p:sp>
        <p:nvSpPr>
          <p:cNvPr id="57" name="Google Shape;57;p13"/>
          <p:cNvSpPr txBox="1"/>
          <p:nvPr/>
        </p:nvSpPr>
        <p:spPr>
          <a:xfrm>
            <a:off x="1179875" y="77125"/>
            <a:ext cx="6656700" cy="720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s-419" sz="1800">
                <a:solidFill>
                  <a:schemeClr val="dk1"/>
                </a:solidFill>
              </a:rPr>
              <a:t>UNIVERSIDAD NACIONAL DE INGENIERÍA</a:t>
            </a:r>
            <a:endParaRPr sz="1800">
              <a:solidFill>
                <a:schemeClr val="dk1"/>
              </a:solidFill>
            </a:endParaRPr>
          </a:p>
          <a:p>
            <a:pPr marL="0" lvl="0" indent="0" algn="ctr" rtl="0">
              <a:spcBef>
                <a:spcPts val="0"/>
              </a:spcBef>
              <a:spcAft>
                <a:spcPts val="0"/>
              </a:spcAft>
              <a:buNone/>
            </a:pPr>
            <a:r>
              <a:rPr lang="es-419" sz="1800">
                <a:solidFill>
                  <a:schemeClr val="dk2"/>
                </a:solidFill>
              </a:rPr>
              <a:t>Faculta de Ingeniería  Industrial y de  Sistemas</a:t>
            </a:r>
            <a:endParaRPr sz="1800">
              <a:solidFill>
                <a:schemeClr val="dk2"/>
              </a:solidFill>
            </a:endParaRPr>
          </a:p>
        </p:txBody>
      </p:sp>
      <p:sp>
        <p:nvSpPr>
          <p:cNvPr id="58" name="Google Shape;58;p13"/>
          <p:cNvSpPr txBox="1"/>
          <p:nvPr/>
        </p:nvSpPr>
        <p:spPr>
          <a:xfrm>
            <a:off x="1521575" y="2723317"/>
            <a:ext cx="5973300" cy="830966"/>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s-ES" b="1" dirty="0"/>
              <a:t>Implementación de un </a:t>
            </a:r>
            <a:r>
              <a:rPr lang="es-ES" b="1" dirty="0" err="1"/>
              <a:t>Chatbot</a:t>
            </a:r>
            <a:r>
              <a:rPr lang="es-ES" b="1" dirty="0"/>
              <a:t> de </a:t>
            </a:r>
            <a:r>
              <a:rPr lang="es-ES" b="1" dirty="0" err="1"/>
              <a:t>LLaMA</a:t>
            </a:r>
            <a:r>
              <a:rPr lang="es-ES" b="1" dirty="0"/>
              <a:t> 3 </a:t>
            </a:r>
          </a:p>
          <a:p>
            <a:pPr algn="ctr"/>
            <a:r>
              <a:rPr lang="es-ES" b="1" dirty="0"/>
              <a:t>como Guía Digital de Plantas Medicinales</a:t>
            </a:r>
          </a:p>
          <a:p>
            <a:pPr marL="0" lvl="0" indent="0" algn="ctr" rtl="0">
              <a:spcBef>
                <a:spcPts val="0"/>
              </a:spcBef>
              <a:spcAft>
                <a:spcPts val="0"/>
              </a:spcAft>
              <a:buNone/>
            </a:pPr>
            <a:endParaRPr b="1" dirty="0"/>
          </a:p>
        </p:txBody>
      </p:sp>
      <p:sp>
        <p:nvSpPr>
          <p:cNvPr id="59" name="Google Shape;59;p13"/>
          <p:cNvSpPr txBox="1"/>
          <p:nvPr/>
        </p:nvSpPr>
        <p:spPr>
          <a:xfrm>
            <a:off x="1521575" y="674000"/>
            <a:ext cx="59733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s-419" b="1"/>
              <a:t>Maestría en Inteligencia Artificial</a:t>
            </a:r>
            <a:endParaRPr b="1"/>
          </a:p>
        </p:txBody>
      </p:sp>
      <p:sp>
        <p:nvSpPr>
          <p:cNvPr id="60" name="Google Shape;60;p13"/>
          <p:cNvSpPr txBox="1"/>
          <p:nvPr/>
        </p:nvSpPr>
        <p:spPr>
          <a:xfrm>
            <a:off x="3446663" y="4484275"/>
            <a:ext cx="1970700" cy="506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s-419" sz="2100" dirty="0">
                <a:solidFill>
                  <a:schemeClr val="dk1"/>
                </a:solidFill>
                <a:latin typeface="Lato"/>
                <a:ea typeface="Lato"/>
                <a:cs typeface="Lato"/>
                <a:sym typeface="Lato"/>
              </a:rPr>
              <a:t>2025-I</a:t>
            </a:r>
            <a:endParaRPr sz="2100" dirty="0">
              <a:solidFill>
                <a:schemeClr val="dk1"/>
              </a:solidFill>
              <a:latin typeface="Lato"/>
              <a:ea typeface="Lato"/>
              <a:cs typeface="Lato"/>
              <a:sym typeface="Lato"/>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4"/>
          <p:cNvSpPr txBox="1">
            <a:spLocks noGrp="1"/>
          </p:cNvSpPr>
          <p:nvPr>
            <p:ph type="ctrTitle"/>
          </p:nvPr>
        </p:nvSpPr>
        <p:spPr>
          <a:xfrm>
            <a:off x="3201150" y="213625"/>
            <a:ext cx="2741700" cy="580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SzPts val="891"/>
              <a:buNone/>
            </a:pPr>
            <a:r>
              <a:rPr lang="es-419" sz="3341"/>
              <a:t>Problemática</a:t>
            </a:r>
            <a:endParaRPr sz="3341"/>
          </a:p>
        </p:txBody>
      </p:sp>
      <p:sp>
        <p:nvSpPr>
          <p:cNvPr id="66" name="Google Shape;66;p14"/>
          <p:cNvSpPr txBox="1">
            <a:spLocks noGrp="1"/>
          </p:cNvSpPr>
          <p:nvPr>
            <p:ph type="subTitle" idx="1"/>
          </p:nvPr>
        </p:nvSpPr>
        <p:spPr>
          <a:xfrm>
            <a:off x="217050" y="977550"/>
            <a:ext cx="5269500" cy="3750300"/>
          </a:xfrm>
          <a:prstGeom prst="rect">
            <a:avLst/>
          </a:prstGeom>
        </p:spPr>
        <p:txBody>
          <a:bodyPr spcFirstLastPara="1" wrap="square" lIns="91425" tIns="91425" rIns="91425" bIns="91425" anchor="t" anchorCtr="0">
            <a:noAutofit/>
          </a:bodyPr>
          <a:lstStyle/>
          <a:p>
            <a:pPr marL="0" lvl="0" indent="0" algn="just" rtl="0">
              <a:lnSpc>
                <a:spcPct val="90000"/>
              </a:lnSpc>
              <a:spcBef>
                <a:spcPts val="0"/>
              </a:spcBef>
              <a:spcAft>
                <a:spcPts val="0"/>
              </a:spcAft>
              <a:buSzPts val="688"/>
              <a:buNone/>
            </a:pPr>
            <a:r>
              <a:rPr lang="es-419" sz="1950" dirty="0">
                <a:solidFill>
                  <a:schemeClr val="dk1"/>
                </a:solidFill>
              </a:rPr>
              <a:t>La información sobre plantas medicinales suele estar dispersa, desorganizada y en formatos inconsistentes, lo que exige un esfuerzo considerable de limpieza y estructuración. Además, ajustar el modelo </a:t>
            </a:r>
            <a:r>
              <a:rPr lang="es-419" sz="1950" dirty="0" err="1">
                <a:solidFill>
                  <a:schemeClr val="dk1"/>
                </a:solidFill>
              </a:rPr>
              <a:t>LLaMA</a:t>
            </a:r>
            <a:r>
              <a:rPr lang="es-419" sz="1950" dirty="0">
                <a:solidFill>
                  <a:schemeClr val="dk1"/>
                </a:solidFill>
              </a:rPr>
              <a:t> 3 con técnicas avanzadas como </a:t>
            </a:r>
            <a:r>
              <a:rPr lang="es-419" sz="1950" dirty="0" err="1">
                <a:solidFill>
                  <a:schemeClr val="dk1"/>
                </a:solidFill>
              </a:rPr>
              <a:t>LoRA</a:t>
            </a:r>
            <a:r>
              <a:rPr lang="es-419" sz="1950" dirty="0">
                <a:solidFill>
                  <a:schemeClr val="dk1"/>
                </a:solidFill>
              </a:rPr>
              <a:t> y cuantización 4-bit requiere conocimientos técnicos y un equilibrio cuidadoso para evitar problemas como el </a:t>
            </a:r>
            <a:r>
              <a:rPr lang="es-419" sz="1950" dirty="0" err="1">
                <a:solidFill>
                  <a:schemeClr val="dk1"/>
                </a:solidFill>
              </a:rPr>
              <a:t>overfitting</a:t>
            </a:r>
            <a:r>
              <a:rPr lang="es-419" sz="1950" dirty="0">
                <a:solidFill>
                  <a:schemeClr val="dk1"/>
                </a:solidFill>
              </a:rPr>
              <a:t>. Por otro lado, garantizar la escalabilidad, rapidez y precisión del modelo en aplicaciones reales implica superar limitaciones computacionales y optimizar su despliegue.</a:t>
            </a:r>
            <a:endParaRPr sz="1950" dirty="0">
              <a:solidFill>
                <a:schemeClr val="dk1"/>
              </a:solidFill>
            </a:endParaRPr>
          </a:p>
        </p:txBody>
      </p:sp>
      <p:pic>
        <p:nvPicPr>
          <p:cNvPr id="67" name="Google Shape;67;p14"/>
          <p:cNvPicPr preferRelativeResize="0"/>
          <p:nvPr/>
        </p:nvPicPr>
        <p:blipFill>
          <a:blip r:embed="rId3">
            <a:alphaModFix/>
          </a:blip>
          <a:stretch>
            <a:fillRect/>
          </a:stretch>
        </p:blipFill>
        <p:spPr>
          <a:xfrm>
            <a:off x="5675775" y="1220825"/>
            <a:ext cx="3157199" cy="315719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5"/>
          <p:cNvSpPr txBox="1">
            <a:spLocks noGrp="1"/>
          </p:cNvSpPr>
          <p:nvPr>
            <p:ph type="ctrTitle"/>
          </p:nvPr>
        </p:nvSpPr>
        <p:spPr>
          <a:xfrm>
            <a:off x="311700" y="22605"/>
            <a:ext cx="8520600" cy="6432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SzPct val="29999"/>
              <a:buNone/>
            </a:pPr>
            <a:r>
              <a:rPr lang="es-419" sz="3300" dirty="0"/>
              <a:t>Trabajos Relacionados</a:t>
            </a:r>
            <a:endParaRPr sz="3300" dirty="0"/>
          </a:p>
        </p:txBody>
      </p:sp>
      <p:sp>
        <p:nvSpPr>
          <p:cNvPr id="73" name="Google Shape;73;p15"/>
          <p:cNvSpPr txBox="1">
            <a:spLocks noGrp="1"/>
          </p:cNvSpPr>
          <p:nvPr>
            <p:ph type="subTitle" idx="1"/>
          </p:nvPr>
        </p:nvSpPr>
        <p:spPr>
          <a:xfrm>
            <a:off x="187023" y="583587"/>
            <a:ext cx="8520600" cy="701100"/>
          </a:xfrm>
          <a:prstGeom prst="rect">
            <a:avLst/>
          </a:prstGeom>
        </p:spPr>
        <p:txBody>
          <a:bodyPr spcFirstLastPara="1" wrap="square" lIns="91425" tIns="91425" rIns="91425" bIns="91425" anchor="t" anchorCtr="0">
            <a:normAutofit/>
          </a:bodyPr>
          <a:lstStyle/>
          <a:p>
            <a:pPr marL="0" lvl="0" indent="0" algn="just" rtl="0">
              <a:spcBef>
                <a:spcPts val="0"/>
              </a:spcBef>
              <a:spcAft>
                <a:spcPts val="0"/>
              </a:spcAft>
              <a:buSzPts val="688"/>
              <a:buNone/>
            </a:pPr>
            <a:r>
              <a:rPr lang="es-419" sz="1550" dirty="0">
                <a:solidFill>
                  <a:schemeClr val="dk1"/>
                </a:solidFill>
              </a:rPr>
              <a:t>Se sustenta en varias investigaciones relevantes en los campos de machine </a:t>
            </a:r>
            <a:r>
              <a:rPr lang="es-419" sz="1550" dirty="0" err="1">
                <a:solidFill>
                  <a:schemeClr val="dk1"/>
                </a:solidFill>
              </a:rPr>
              <a:t>learning</a:t>
            </a:r>
            <a:r>
              <a:rPr lang="es-419" sz="1550" dirty="0">
                <a:solidFill>
                  <a:schemeClr val="dk1"/>
                </a:solidFill>
              </a:rPr>
              <a:t>, procesamiento del lenguaje natural (NLP) y etnobotánica:</a:t>
            </a:r>
            <a:endParaRPr sz="1550" dirty="0">
              <a:solidFill>
                <a:schemeClr val="dk1"/>
              </a:solidFill>
            </a:endParaRPr>
          </a:p>
        </p:txBody>
      </p:sp>
      <p:sp>
        <p:nvSpPr>
          <p:cNvPr id="8" name="CuadroTexto 7">
            <a:extLst>
              <a:ext uri="{FF2B5EF4-FFF2-40B4-BE49-F238E27FC236}">
                <a16:creationId xmlns:a16="http://schemas.microsoft.com/office/drawing/2014/main" id="{1EAE28C6-B2D5-9A52-9991-F6AFA2A2D5B2}"/>
              </a:ext>
            </a:extLst>
          </p:cNvPr>
          <p:cNvSpPr txBox="1"/>
          <p:nvPr/>
        </p:nvSpPr>
        <p:spPr>
          <a:xfrm>
            <a:off x="311700" y="1260370"/>
            <a:ext cx="8520600" cy="1015663"/>
          </a:xfrm>
          <a:prstGeom prst="rect">
            <a:avLst/>
          </a:prstGeom>
          <a:noFill/>
        </p:spPr>
        <p:txBody>
          <a:bodyPr wrap="square">
            <a:spAutoFit/>
          </a:bodyPr>
          <a:lstStyle/>
          <a:p>
            <a:pPr marL="342900" indent="-342900" algn="just">
              <a:buAutoNum type="arabicPeriod"/>
            </a:pPr>
            <a:r>
              <a:rPr lang="es-MX" sz="1200" b="1" dirty="0"/>
              <a:t>Aprovechamiento de la IA en la agricultura ayurvédica: un </a:t>
            </a:r>
            <a:r>
              <a:rPr lang="es-MX" sz="1200" b="1" dirty="0" err="1"/>
              <a:t>chatbot</a:t>
            </a:r>
            <a:r>
              <a:rPr lang="es-MX" sz="1200" b="1" dirty="0"/>
              <a:t> de RAG para plantas medicinales</a:t>
            </a:r>
          </a:p>
          <a:p>
            <a:pPr marL="342900" indent="-342900" algn="just">
              <a:buAutoNum type="arabicPeriod"/>
            </a:pPr>
            <a:endParaRPr lang="es-MX" sz="1200" b="1" dirty="0"/>
          </a:p>
          <a:p>
            <a:r>
              <a:rPr lang="es-MX" sz="1200" b="1" dirty="0"/>
              <a:t>Autores:</a:t>
            </a:r>
            <a:r>
              <a:rPr lang="es-MX" sz="1200" dirty="0"/>
              <a:t> </a:t>
            </a:r>
            <a:r>
              <a:rPr lang="es-MX" sz="1200" dirty="0" err="1"/>
              <a:t>Biplov</a:t>
            </a:r>
            <a:r>
              <a:rPr lang="es-MX" sz="1200" dirty="0"/>
              <a:t> </a:t>
            </a:r>
            <a:r>
              <a:rPr lang="es-MX" sz="1200" dirty="0" err="1"/>
              <a:t>Paneru</a:t>
            </a:r>
            <a:r>
              <a:rPr lang="es-MX" sz="1200" dirty="0"/>
              <a:t>, </a:t>
            </a:r>
            <a:r>
              <a:rPr lang="es-MX" sz="1200" dirty="0" err="1"/>
              <a:t>Bipul</a:t>
            </a:r>
            <a:r>
              <a:rPr lang="es-MX" sz="1200" dirty="0"/>
              <a:t> </a:t>
            </a:r>
            <a:r>
              <a:rPr lang="es-MX" sz="1200" dirty="0" err="1"/>
              <a:t>Thapa</a:t>
            </a:r>
            <a:r>
              <a:rPr lang="es-MX" sz="1200" dirty="0"/>
              <a:t>, </a:t>
            </a:r>
            <a:r>
              <a:rPr lang="es-MX" sz="1200" dirty="0" err="1"/>
              <a:t>Bishwash</a:t>
            </a:r>
            <a:r>
              <a:rPr lang="es-MX" sz="1200" dirty="0"/>
              <a:t> </a:t>
            </a:r>
            <a:r>
              <a:rPr lang="es-MX" sz="1200" dirty="0" err="1"/>
              <a:t>Paneru</a:t>
            </a:r>
            <a:endParaRPr lang="es-MX" sz="1200" dirty="0"/>
          </a:p>
          <a:p>
            <a:r>
              <a:rPr lang="es-MX" sz="1200" b="1" dirty="0"/>
              <a:t>Resumen:</a:t>
            </a:r>
            <a:r>
              <a:rPr lang="es-MX" sz="1200" dirty="0"/>
              <a:t> Presenta un </a:t>
            </a:r>
            <a:r>
              <a:rPr lang="es-MX" sz="1200" b="1" dirty="0" err="1"/>
              <a:t>chatbot</a:t>
            </a:r>
            <a:r>
              <a:rPr lang="es-MX" sz="1200" b="1" dirty="0"/>
              <a:t> RAG</a:t>
            </a:r>
            <a:r>
              <a:rPr lang="es-MX" sz="1200" dirty="0"/>
              <a:t> que identifica plantas medicinales mediante modelos híbridos (</a:t>
            </a:r>
            <a:r>
              <a:rPr lang="es-MX" sz="1200" dirty="0" err="1"/>
              <a:t>DeiT</a:t>
            </a:r>
            <a:r>
              <a:rPr lang="es-MX" sz="1200" dirty="0"/>
              <a:t> + VGG16) con 96.75% de precisión, ofreciendo información sobre beneficios y usos en ayurveda para agricultores de Nepal e India</a:t>
            </a:r>
          </a:p>
        </p:txBody>
      </p:sp>
      <p:sp>
        <p:nvSpPr>
          <p:cNvPr id="18" name="CuadroTexto 17">
            <a:extLst>
              <a:ext uri="{FF2B5EF4-FFF2-40B4-BE49-F238E27FC236}">
                <a16:creationId xmlns:a16="http://schemas.microsoft.com/office/drawing/2014/main" id="{CE61D70D-9121-EE95-A29C-2B3B1B8DBBB7}"/>
              </a:ext>
            </a:extLst>
          </p:cNvPr>
          <p:cNvSpPr txBox="1"/>
          <p:nvPr/>
        </p:nvSpPr>
        <p:spPr>
          <a:xfrm>
            <a:off x="311700" y="3771159"/>
            <a:ext cx="8262284" cy="1015663"/>
          </a:xfrm>
          <a:prstGeom prst="rect">
            <a:avLst/>
          </a:prstGeom>
          <a:noFill/>
        </p:spPr>
        <p:txBody>
          <a:bodyPr wrap="square">
            <a:spAutoFit/>
          </a:bodyPr>
          <a:lstStyle/>
          <a:p>
            <a:pPr>
              <a:buNone/>
            </a:pPr>
            <a:r>
              <a:rPr lang="es-MX" sz="1200" b="1" dirty="0"/>
              <a:t>3. Inteligencia artificial en el descubrimiento de fármacos de productos naturales</a:t>
            </a:r>
          </a:p>
          <a:p>
            <a:endParaRPr lang="es-MX" sz="1200" b="1" dirty="0"/>
          </a:p>
          <a:p>
            <a:r>
              <a:rPr lang="es-MX" sz="1200" b="1" dirty="0"/>
              <a:t>Autores:</a:t>
            </a:r>
            <a:r>
              <a:rPr lang="es-MX" sz="1200" dirty="0"/>
              <a:t> </a:t>
            </a:r>
            <a:r>
              <a:rPr lang="es-MX" sz="1200" dirty="0" err="1"/>
              <a:t>Amit</a:t>
            </a:r>
            <a:r>
              <a:rPr lang="es-MX" sz="1200" dirty="0"/>
              <a:t> </a:t>
            </a:r>
            <a:r>
              <a:rPr lang="es-MX" sz="1200" dirty="0" err="1"/>
              <a:t>Gangwal</a:t>
            </a:r>
            <a:r>
              <a:rPr lang="es-MX" sz="1200" dirty="0"/>
              <a:t>, Antonio </a:t>
            </a:r>
            <a:r>
              <a:rPr lang="es-MX" sz="1200" dirty="0" err="1"/>
              <a:t>Lavecchia</a:t>
            </a:r>
            <a:endParaRPr lang="es-MX" sz="1200" dirty="0"/>
          </a:p>
          <a:p>
            <a:r>
              <a:rPr lang="es-MX" sz="1200" b="1" dirty="0"/>
              <a:t>Resumen:</a:t>
            </a:r>
            <a:r>
              <a:rPr lang="es-MX" sz="1200" dirty="0"/>
              <a:t> Revisión sobre cómo </a:t>
            </a:r>
            <a:r>
              <a:rPr lang="es-MX" sz="1200" b="1" dirty="0"/>
              <a:t>IA, ML y DL</a:t>
            </a:r>
            <a:r>
              <a:rPr lang="es-MX" sz="1200" dirty="0"/>
              <a:t> aceleran el </a:t>
            </a:r>
            <a:r>
              <a:rPr lang="es-MX" sz="1200" b="1" dirty="0"/>
              <a:t>descubrimiento de fármacos</a:t>
            </a:r>
            <a:r>
              <a:rPr lang="es-MX" sz="1200" dirty="0"/>
              <a:t> a partir de productos naturales, incluyendo diseño de moléculas, predicción de propiedades y </a:t>
            </a:r>
            <a:r>
              <a:rPr lang="es-MX" sz="1200" dirty="0" err="1"/>
              <a:t>drug</a:t>
            </a:r>
            <a:r>
              <a:rPr lang="es-MX" sz="1200" dirty="0"/>
              <a:t> </a:t>
            </a:r>
            <a:r>
              <a:rPr lang="es-MX" sz="1200" dirty="0" err="1"/>
              <a:t>repurposing</a:t>
            </a:r>
            <a:endParaRPr lang="es-MX" sz="1200" dirty="0"/>
          </a:p>
        </p:txBody>
      </p:sp>
      <p:sp>
        <p:nvSpPr>
          <p:cNvPr id="22" name="Rectangle 9">
            <a:extLst>
              <a:ext uri="{FF2B5EF4-FFF2-40B4-BE49-F238E27FC236}">
                <a16:creationId xmlns:a16="http://schemas.microsoft.com/office/drawing/2014/main" id="{B1C3D442-C3EB-5F49-0442-0ECEC0C7CBA0}"/>
              </a:ext>
            </a:extLst>
          </p:cNvPr>
          <p:cNvSpPr>
            <a:spLocks noChangeArrowheads="1"/>
          </p:cNvSpPr>
          <p:nvPr/>
        </p:nvSpPr>
        <p:spPr bwMode="auto">
          <a:xfrm>
            <a:off x="311700" y="2553032"/>
            <a:ext cx="85206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PE" altLang="es-PE" sz="1200" b="1" i="0" u="none" strike="noStrike" cap="none" normalizeH="0" baseline="0" dirty="0">
                <a:ln>
                  <a:noFill/>
                </a:ln>
                <a:solidFill>
                  <a:schemeClr val="tx1"/>
                </a:solidFill>
                <a:effectLst/>
                <a:latin typeface="Arial" panose="020B0604020202020204" pitchFamily="34" charset="0"/>
              </a:rPr>
              <a:t>2. Modelos de lenguaje pequeños para </a:t>
            </a:r>
            <a:r>
              <a:rPr kumimoji="0" lang="es-PE" altLang="es-PE" sz="1200" b="1" i="0" u="none" strike="noStrike" cap="none" normalizeH="0" baseline="0" dirty="0" err="1">
                <a:ln>
                  <a:noFill/>
                </a:ln>
                <a:solidFill>
                  <a:schemeClr val="tx1"/>
                </a:solidFill>
                <a:effectLst/>
                <a:latin typeface="Arial" panose="020B0604020202020204" pitchFamily="34" charset="0"/>
              </a:rPr>
              <a:t>chatbots</a:t>
            </a:r>
            <a:r>
              <a:rPr kumimoji="0" lang="es-PE" altLang="es-PE" sz="1200" b="1" i="0" u="none" strike="noStrike" cap="none" normalizeH="0" baseline="0" dirty="0">
                <a:ln>
                  <a:noFill/>
                </a:ln>
                <a:solidFill>
                  <a:schemeClr val="tx1"/>
                </a:solidFill>
                <a:effectLst/>
                <a:latin typeface="Arial" panose="020B0604020202020204" pitchFamily="34" charset="0"/>
              </a:rPr>
              <a:t> médicos personales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PE" altLang="es-PE" sz="12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PE" altLang="es-PE" sz="1200" b="1" i="0" u="none" strike="noStrike" cap="none" normalizeH="0" baseline="0" dirty="0">
                <a:ln>
                  <a:noFill/>
                </a:ln>
                <a:solidFill>
                  <a:schemeClr val="tx1"/>
                </a:solidFill>
                <a:effectLst/>
                <a:latin typeface="Arial" panose="020B0604020202020204" pitchFamily="34" charset="0"/>
              </a:rPr>
              <a:t>Autores:</a:t>
            </a:r>
            <a:r>
              <a:rPr kumimoji="0" lang="es-PE" altLang="es-PE" sz="1200" b="0" i="0" u="none" strike="noStrike" cap="none" normalizeH="0" baseline="0" dirty="0">
                <a:ln>
                  <a:noFill/>
                </a:ln>
                <a:solidFill>
                  <a:schemeClr val="tx1"/>
                </a:solidFill>
                <a:effectLst/>
                <a:latin typeface="Arial" panose="020B0604020202020204" pitchFamily="34" charset="0"/>
              </a:rPr>
              <a:t> </a:t>
            </a:r>
            <a:r>
              <a:rPr kumimoji="0" lang="es-PE" altLang="es-PE" sz="1200" b="0" i="0" u="none" strike="noStrike" cap="none" normalizeH="0" baseline="0" dirty="0" err="1">
                <a:ln>
                  <a:noFill/>
                </a:ln>
                <a:solidFill>
                  <a:schemeClr val="tx1"/>
                </a:solidFill>
                <a:effectLst/>
                <a:latin typeface="Arial" panose="020B0604020202020204" pitchFamily="34" charset="0"/>
              </a:rPr>
              <a:t>Matteo</a:t>
            </a:r>
            <a:r>
              <a:rPr kumimoji="0" lang="es-PE" altLang="es-PE" sz="1200" b="0" i="0" u="none" strike="noStrike" cap="none" normalizeH="0" baseline="0" dirty="0">
                <a:ln>
                  <a:noFill/>
                </a:ln>
                <a:solidFill>
                  <a:schemeClr val="tx1"/>
                </a:solidFill>
                <a:effectLst/>
                <a:latin typeface="Arial" panose="020B0604020202020204" pitchFamily="34" charset="0"/>
              </a:rPr>
              <a:t> </a:t>
            </a:r>
            <a:r>
              <a:rPr kumimoji="0" lang="es-PE" altLang="es-PE" sz="1200" b="0" i="0" u="none" strike="noStrike" cap="none" normalizeH="0" baseline="0" dirty="0" err="1">
                <a:ln>
                  <a:noFill/>
                </a:ln>
                <a:solidFill>
                  <a:schemeClr val="tx1"/>
                </a:solidFill>
                <a:effectLst/>
                <a:latin typeface="Arial" panose="020B0604020202020204" pitchFamily="34" charset="0"/>
              </a:rPr>
              <a:t>Magnini</a:t>
            </a:r>
            <a:r>
              <a:rPr kumimoji="0" lang="es-PE" altLang="es-PE" sz="1200" b="0" i="0" u="none" strike="noStrike" cap="none" normalizeH="0" baseline="0" dirty="0">
                <a:ln>
                  <a:noFill/>
                </a:ln>
                <a:solidFill>
                  <a:schemeClr val="tx1"/>
                </a:solidFill>
                <a:effectLst/>
                <a:latin typeface="Arial" panose="020B0604020202020204" pitchFamily="34" charset="0"/>
              </a:rPr>
              <a:t>, Gianluca </a:t>
            </a:r>
            <a:r>
              <a:rPr kumimoji="0" lang="es-PE" altLang="es-PE" sz="1200" b="0" i="0" u="none" strike="noStrike" cap="none" normalizeH="0" baseline="0" dirty="0" err="1">
                <a:ln>
                  <a:noFill/>
                </a:ln>
                <a:solidFill>
                  <a:schemeClr val="tx1"/>
                </a:solidFill>
                <a:effectLst/>
                <a:latin typeface="Arial" panose="020B0604020202020204" pitchFamily="34" charset="0"/>
              </a:rPr>
              <a:t>Aguzzi</a:t>
            </a:r>
            <a:r>
              <a:rPr kumimoji="0" lang="es-PE" altLang="es-PE" sz="1200" b="0" i="0" u="none" strike="noStrike" cap="none" normalizeH="0" baseline="0" dirty="0">
                <a:ln>
                  <a:noFill/>
                </a:ln>
                <a:solidFill>
                  <a:schemeClr val="tx1"/>
                </a:solidFill>
                <a:effectLst/>
                <a:latin typeface="Arial" panose="020B0604020202020204" pitchFamily="34" charset="0"/>
              </a:rPr>
              <a:t>, Sara </a:t>
            </a:r>
            <a:r>
              <a:rPr kumimoji="0" lang="es-PE" altLang="es-PE" sz="1200" b="0" i="0" u="none" strike="noStrike" cap="none" normalizeH="0" baseline="0" dirty="0" err="1">
                <a:ln>
                  <a:noFill/>
                </a:ln>
                <a:solidFill>
                  <a:schemeClr val="tx1"/>
                </a:solidFill>
                <a:effectLst/>
                <a:latin typeface="Arial" panose="020B0604020202020204" pitchFamily="34" charset="0"/>
              </a:rPr>
              <a:t>Montagna</a:t>
            </a:r>
            <a:br>
              <a:rPr kumimoji="0" lang="es-PE" altLang="es-PE" sz="1200" b="0" i="0" u="none" strike="noStrike" cap="none" normalizeH="0" baseline="0" dirty="0">
                <a:ln>
                  <a:noFill/>
                </a:ln>
                <a:solidFill>
                  <a:schemeClr val="tx1"/>
                </a:solidFill>
                <a:effectLst/>
                <a:latin typeface="Arial" panose="020B0604020202020204" pitchFamily="34" charset="0"/>
              </a:rPr>
            </a:br>
            <a:r>
              <a:rPr kumimoji="0" lang="es-PE" altLang="es-PE" sz="1200" b="1" i="0" u="none" strike="noStrike" cap="none" normalizeH="0" baseline="0" dirty="0">
                <a:ln>
                  <a:noFill/>
                </a:ln>
                <a:solidFill>
                  <a:schemeClr val="tx1"/>
                </a:solidFill>
                <a:effectLst/>
                <a:latin typeface="Arial" panose="020B0604020202020204" pitchFamily="34" charset="0"/>
              </a:rPr>
              <a:t>Resumen:</a:t>
            </a:r>
            <a:r>
              <a:rPr kumimoji="0" lang="es-PE" altLang="es-PE" sz="1200" b="0" i="0" u="none" strike="noStrike" cap="none" normalizeH="0" baseline="0" dirty="0">
                <a:ln>
                  <a:noFill/>
                </a:ln>
                <a:solidFill>
                  <a:schemeClr val="tx1"/>
                </a:solidFill>
                <a:effectLst/>
                <a:latin typeface="Arial" panose="020B0604020202020204" pitchFamily="34" charset="0"/>
              </a:rPr>
              <a:t> Evalúa </a:t>
            </a:r>
            <a:r>
              <a:rPr kumimoji="0" lang="es-PE" altLang="es-PE" sz="1200" b="1" i="0" u="none" strike="noStrike" cap="none" normalizeH="0" baseline="0" dirty="0">
                <a:ln>
                  <a:noFill/>
                </a:ln>
                <a:solidFill>
                  <a:schemeClr val="tx1"/>
                </a:solidFill>
                <a:effectLst/>
                <a:latin typeface="Arial" panose="020B0604020202020204" pitchFamily="34" charset="0"/>
              </a:rPr>
              <a:t>Small </a:t>
            </a:r>
            <a:r>
              <a:rPr kumimoji="0" lang="es-PE" altLang="es-PE" sz="1200" b="1" i="0" u="none" strike="noStrike" cap="none" normalizeH="0" baseline="0" dirty="0" err="1">
                <a:ln>
                  <a:noFill/>
                </a:ln>
                <a:solidFill>
                  <a:schemeClr val="tx1"/>
                </a:solidFill>
                <a:effectLst/>
                <a:latin typeface="Arial" panose="020B0604020202020204" pitchFamily="34" charset="0"/>
              </a:rPr>
              <a:t>Language</a:t>
            </a:r>
            <a:r>
              <a:rPr kumimoji="0" lang="es-PE" altLang="es-PE" sz="1200" b="1" i="0" u="none" strike="noStrike" cap="none" normalizeH="0" baseline="0" dirty="0">
                <a:ln>
                  <a:noFill/>
                </a:ln>
                <a:solidFill>
                  <a:schemeClr val="tx1"/>
                </a:solidFill>
                <a:effectLst/>
                <a:latin typeface="Arial" panose="020B0604020202020204" pitchFamily="34" charset="0"/>
              </a:rPr>
              <a:t> </a:t>
            </a:r>
            <a:r>
              <a:rPr kumimoji="0" lang="es-PE" altLang="es-PE" sz="1200" b="1" i="0" u="none" strike="noStrike" cap="none" normalizeH="0" baseline="0" dirty="0" err="1">
                <a:ln>
                  <a:noFill/>
                </a:ln>
                <a:solidFill>
                  <a:schemeClr val="tx1"/>
                </a:solidFill>
                <a:effectLst/>
                <a:latin typeface="Arial" panose="020B0604020202020204" pitchFamily="34" charset="0"/>
              </a:rPr>
              <a:t>Models</a:t>
            </a:r>
            <a:r>
              <a:rPr kumimoji="0" lang="es-PE" altLang="es-PE" sz="1200" b="1" i="0" u="none" strike="noStrike" cap="none" normalizeH="0" baseline="0" dirty="0">
                <a:ln>
                  <a:noFill/>
                </a:ln>
                <a:solidFill>
                  <a:schemeClr val="tx1"/>
                </a:solidFill>
                <a:effectLst/>
                <a:latin typeface="Arial" panose="020B0604020202020204" pitchFamily="34" charset="0"/>
              </a:rPr>
              <a:t> (</a:t>
            </a:r>
            <a:r>
              <a:rPr kumimoji="0" lang="es-PE" altLang="es-PE" sz="1200" b="1" i="0" u="none" strike="noStrike" cap="none" normalizeH="0" baseline="0" dirty="0" err="1">
                <a:ln>
                  <a:noFill/>
                </a:ln>
                <a:solidFill>
                  <a:schemeClr val="tx1"/>
                </a:solidFill>
                <a:effectLst/>
                <a:latin typeface="Arial" panose="020B0604020202020204" pitchFamily="34" charset="0"/>
              </a:rPr>
              <a:t>SLMs</a:t>
            </a:r>
            <a:r>
              <a:rPr kumimoji="0" lang="es-PE" altLang="es-PE" sz="1200" b="1" i="0" u="none" strike="noStrike" cap="none" normalizeH="0" baseline="0" dirty="0">
                <a:ln>
                  <a:noFill/>
                </a:ln>
                <a:solidFill>
                  <a:schemeClr val="tx1"/>
                </a:solidFill>
                <a:effectLst/>
                <a:latin typeface="Arial" panose="020B0604020202020204" pitchFamily="34" charset="0"/>
              </a:rPr>
              <a:t>)</a:t>
            </a:r>
            <a:r>
              <a:rPr kumimoji="0" lang="es-PE" altLang="es-PE" sz="1200" b="0" i="0" u="none" strike="noStrike" cap="none" normalizeH="0" baseline="0" dirty="0">
                <a:ln>
                  <a:noFill/>
                </a:ln>
                <a:solidFill>
                  <a:schemeClr val="tx1"/>
                </a:solidFill>
                <a:effectLst/>
                <a:latin typeface="Arial" panose="020B0604020202020204" pitchFamily="34" charset="0"/>
              </a:rPr>
              <a:t> locales para </a:t>
            </a:r>
            <a:r>
              <a:rPr kumimoji="0" lang="es-PE" altLang="es-PE" sz="1200" b="1" i="0" u="none" strike="noStrike" cap="none" normalizeH="0" baseline="0" dirty="0" err="1">
                <a:ln>
                  <a:noFill/>
                </a:ln>
                <a:solidFill>
                  <a:schemeClr val="tx1"/>
                </a:solidFill>
                <a:effectLst/>
                <a:latin typeface="Arial" panose="020B0604020202020204" pitchFamily="34" charset="0"/>
              </a:rPr>
              <a:t>chatbots</a:t>
            </a:r>
            <a:r>
              <a:rPr kumimoji="0" lang="es-PE" altLang="es-PE" sz="1200" b="1" i="0" u="none" strike="noStrike" cap="none" normalizeH="0" baseline="0" dirty="0">
                <a:ln>
                  <a:noFill/>
                </a:ln>
                <a:solidFill>
                  <a:schemeClr val="tx1"/>
                </a:solidFill>
                <a:effectLst/>
                <a:latin typeface="Arial" panose="020B0604020202020204" pitchFamily="34" charset="0"/>
              </a:rPr>
              <a:t> médicos</a:t>
            </a:r>
            <a:r>
              <a:rPr kumimoji="0" lang="es-PE" altLang="es-PE" sz="1200" b="0" i="0" u="none" strike="noStrike" cap="none" normalizeH="0" baseline="0" dirty="0">
                <a:ln>
                  <a:noFill/>
                </a:ln>
                <a:solidFill>
                  <a:schemeClr val="tx1"/>
                </a:solidFill>
                <a:effectLst/>
                <a:latin typeface="Arial" panose="020B0604020202020204" pitchFamily="34" charset="0"/>
              </a:rPr>
              <a:t> centrados en privacidad y </a:t>
            </a:r>
            <a:r>
              <a:rPr kumimoji="0" lang="es-PE" altLang="es-PE" sz="1200" b="0" i="0" u="none" strike="noStrike" cap="none" normalizeH="0" baseline="0" dirty="0" err="1">
                <a:ln>
                  <a:noFill/>
                </a:ln>
                <a:solidFill>
                  <a:schemeClr val="tx1"/>
                </a:solidFill>
                <a:effectLst/>
                <a:latin typeface="Arial" panose="020B0604020202020204" pitchFamily="34" charset="0"/>
              </a:rPr>
              <a:t>auto-gestión</a:t>
            </a:r>
            <a:r>
              <a:rPr kumimoji="0" lang="es-PE" altLang="es-PE" sz="1200" b="0" i="0" u="none" strike="noStrike" cap="none" normalizeH="0" baseline="0" dirty="0">
                <a:ln>
                  <a:noFill/>
                </a:ln>
                <a:solidFill>
                  <a:schemeClr val="tx1"/>
                </a:solidFill>
                <a:effectLst/>
                <a:latin typeface="Arial" panose="020B0604020202020204" pitchFamily="34" charset="0"/>
              </a:rPr>
              <a:t> de hipertensión, demostrando que modelos pequeños pueden ser confiables sin enviar datos a la nube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6"/>
          <p:cNvSpPr txBox="1">
            <a:spLocks noGrp="1"/>
          </p:cNvSpPr>
          <p:nvPr>
            <p:ph type="ctrTitle"/>
          </p:nvPr>
        </p:nvSpPr>
        <p:spPr>
          <a:xfrm>
            <a:off x="365100" y="46675"/>
            <a:ext cx="8520600" cy="585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00"/>
              <a:t>Fine-Tuning</a:t>
            </a:r>
            <a:endParaRPr sz="3700"/>
          </a:p>
        </p:txBody>
      </p:sp>
      <p:sp>
        <p:nvSpPr>
          <p:cNvPr id="80" name="Google Shape;80;p16"/>
          <p:cNvSpPr txBox="1">
            <a:spLocks noGrp="1"/>
          </p:cNvSpPr>
          <p:nvPr>
            <p:ph type="subTitle" idx="1"/>
          </p:nvPr>
        </p:nvSpPr>
        <p:spPr>
          <a:xfrm>
            <a:off x="365100" y="562675"/>
            <a:ext cx="8520600" cy="792600"/>
          </a:xfrm>
          <a:prstGeom prst="rect">
            <a:avLst/>
          </a:prstGeom>
        </p:spPr>
        <p:txBody>
          <a:bodyPr spcFirstLastPara="1" wrap="square" lIns="91425" tIns="91425" rIns="91425" bIns="91425" anchor="t" anchorCtr="0">
            <a:normAutofit fontScale="47500" lnSpcReduction="20000"/>
          </a:bodyPr>
          <a:lstStyle/>
          <a:p>
            <a:pPr marL="0" lvl="0" indent="0" algn="just" rtl="0">
              <a:spcBef>
                <a:spcPts val="0"/>
              </a:spcBef>
              <a:spcAft>
                <a:spcPts val="0"/>
              </a:spcAft>
              <a:buNone/>
            </a:pPr>
            <a:r>
              <a:rPr lang="es-419" dirty="0">
                <a:solidFill>
                  <a:schemeClr val="dk1"/>
                </a:solidFill>
              </a:rPr>
              <a:t>El fine-</a:t>
            </a:r>
            <a:r>
              <a:rPr lang="es-419" dirty="0" err="1">
                <a:solidFill>
                  <a:schemeClr val="dk1"/>
                </a:solidFill>
              </a:rPr>
              <a:t>tuning</a:t>
            </a:r>
            <a:r>
              <a:rPr lang="es-419" dirty="0">
                <a:solidFill>
                  <a:schemeClr val="dk1"/>
                </a:solidFill>
              </a:rPr>
              <a:t> es el proceso de ajustar un modelo </a:t>
            </a:r>
            <a:r>
              <a:rPr lang="es-419" dirty="0" err="1">
                <a:solidFill>
                  <a:schemeClr val="dk1"/>
                </a:solidFill>
              </a:rPr>
              <a:t>pre-entrenado</a:t>
            </a:r>
            <a:r>
              <a:rPr lang="es-419" dirty="0">
                <a:solidFill>
                  <a:schemeClr val="dk1"/>
                </a:solidFill>
              </a:rPr>
              <a:t>, como </a:t>
            </a:r>
            <a:r>
              <a:rPr lang="es-419" dirty="0" err="1">
                <a:solidFill>
                  <a:schemeClr val="dk1"/>
                </a:solidFill>
              </a:rPr>
              <a:t>LLaMA</a:t>
            </a:r>
            <a:r>
              <a:rPr lang="es-419" dirty="0">
                <a:solidFill>
                  <a:schemeClr val="dk1"/>
                </a:solidFill>
              </a:rPr>
              <a:t> 3, para tareas específicas mediante el aprendizaje de patrones en un conjunto de datos especializado. Este enfoque permite aprovechar la capacidad general del modelo y adaptarlo a dominios concretos, como las propiedades medicinales de plantas.</a:t>
            </a:r>
            <a:endParaRPr dirty="0">
              <a:solidFill>
                <a:schemeClr val="dk1"/>
              </a:solidFill>
            </a:endParaRPr>
          </a:p>
        </p:txBody>
      </p:sp>
      <p:sp>
        <p:nvSpPr>
          <p:cNvPr id="81" name="Google Shape;81;p16"/>
          <p:cNvSpPr txBox="1"/>
          <p:nvPr/>
        </p:nvSpPr>
        <p:spPr>
          <a:xfrm>
            <a:off x="365100" y="1192850"/>
            <a:ext cx="5130600" cy="389334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s-419" sz="1300" b="1" dirty="0">
                <a:solidFill>
                  <a:schemeClr val="dk1"/>
                </a:solidFill>
              </a:rPr>
              <a:t>Modelo </a:t>
            </a:r>
            <a:r>
              <a:rPr lang="es-419" sz="1300" b="1" dirty="0" err="1">
                <a:solidFill>
                  <a:schemeClr val="dk1"/>
                </a:solidFill>
              </a:rPr>
              <a:t>Pre-entrenado</a:t>
            </a:r>
            <a:r>
              <a:rPr lang="es-419" sz="1300" b="1" dirty="0">
                <a:solidFill>
                  <a:schemeClr val="dk1"/>
                </a:solidFill>
              </a:rPr>
              <a:t>:</a:t>
            </a:r>
            <a:endParaRPr sz="1300" b="1" dirty="0">
              <a:solidFill>
                <a:schemeClr val="dk1"/>
              </a:solidFill>
            </a:endParaRPr>
          </a:p>
          <a:p>
            <a:pPr marL="0" lvl="0" indent="0" algn="l" rtl="0">
              <a:spcBef>
                <a:spcPts val="0"/>
              </a:spcBef>
              <a:spcAft>
                <a:spcPts val="0"/>
              </a:spcAft>
              <a:buNone/>
            </a:pPr>
            <a:endParaRPr sz="1300" dirty="0"/>
          </a:p>
          <a:p>
            <a:pPr marL="0" lvl="0" indent="0" algn="l" rtl="0">
              <a:spcBef>
                <a:spcPts val="0"/>
              </a:spcBef>
              <a:spcAft>
                <a:spcPts val="0"/>
              </a:spcAft>
              <a:buNone/>
            </a:pPr>
            <a:r>
              <a:rPr lang="es-419" sz="1300" dirty="0" err="1"/>
              <a:t>LLaMA</a:t>
            </a:r>
            <a:r>
              <a:rPr lang="es-419" sz="1300" dirty="0"/>
              <a:t> 3: Un modelo de lenguaje avanzado con conocimiento general, optimizado para generación de texto y comprensión contextual.</a:t>
            </a:r>
            <a:endParaRPr sz="1300" dirty="0"/>
          </a:p>
          <a:p>
            <a:pPr marL="0" lvl="0" indent="0" algn="l" rtl="0">
              <a:spcBef>
                <a:spcPts val="0"/>
              </a:spcBef>
              <a:spcAft>
                <a:spcPts val="0"/>
              </a:spcAft>
              <a:buNone/>
            </a:pPr>
            <a:endParaRPr sz="1300" b="1" dirty="0"/>
          </a:p>
          <a:p>
            <a:pPr marL="0" lvl="0" indent="0" algn="l" rtl="0">
              <a:spcBef>
                <a:spcPts val="0"/>
              </a:spcBef>
              <a:spcAft>
                <a:spcPts val="0"/>
              </a:spcAft>
              <a:buNone/>
            </a:pPr>
            <a:r>
              <a:rPr lang="es-419" sz="1300" b="1" dirty="0"/>
              <a:t>Conjunto de Datos Específicos:</a:t>
            </a:r>
            <a:endParaRPr sz="1300" b="1" dirty="0"/>
          </a:p>
          <a:p>
            <a:pPr marL="0" lvl="0" indent="0" algn="l" rtl="0">
              <a:spcBef>
                <a:spcPts val="0"/>
              </a:spcBef>
              <a:spcAft>
                <a:spcPts val="0"/>
              </a:spcAft>
              <a:buNone/>
            </a:pPr>
            <a:endParaRPr sz="1300" i="1" dirty="0"/>
          </a:p>
          <a:p>
            <a:r>
              <a:rPr lang="es-ES" sz="800" dirty="0"/>
              <a:t>{ </a:t>
            </a:r>
          </a:p>
          <a:p>
            <a:r>
              <a:rPr lang="es-ES" sz="800" dirty="0"/>
              <a:t>"</a:t>
            </a:r>
            <a:r>
              <a:rPr lang="es-ES" sz="1000" b="1" dirty="0" err="1"/>
              <a:t>instruction</a:t>
            </a:r>
            <a:r>
              <a:rPr lang="es-ES" sz="800" dirty="0"/>
              <a:t>": "Instrucción clara y específica para el modelo", </a:t>
            </a:r>
          </a:p>
          <a:p>
            <a:r>
              <a:rPr lang="es-ES" sz="800" dirty="0"/>
              <a:t>"</a:t>
            </a:r>
            <a:r>
              <a:rPr lang="es-ES" sz="1000" b="1" dirty="0"/>
              <a:t>input</a:t>
            </a:r>
            <a:r>
              <a:rPr lang="es-ES" sz="800" dirty="0"/>
              <a:t>": "Contexto o información adicional necesaria para responder (puede estar vacío)", </a:t>
            </a:r>
          </a:p>
          <a:p>
            <a:r>
              <a:rPr lang="es-ES" sz="800" dirty="0"/>
              <a:t>"</a:t>
            </a:r>
            <a:r>
              <a:rPr lang="es-ES" sz="1000" b="1" dirty="0"/>
              <a:t>output</a:t>
            </a:r>
            <a:r>
              <a:rPr lang="es-ES" sz="800" dirty="0"/>
              <a:t>": "Respuesta esperada o generada por el modelo" </a:t>
            </a:r>
          </a:p>
          <a:p>
            <a:r>
              <a:rPr lang="es-ES" sz="800" dirty="0"/>
              <a:t>}</a:t>
            </a:r>
          </a:p>
          <a:p>
            <a:pPr marL="0" lvl="0" indent="0" algn="l" rtl="0">
              <a:spcBef>
                <a:spcPts val="0"/>
              </a:spcBef>
              <a:spcAft>
                <a:spcPts val="0"/>
              </a:spcAft>
              <a:buNone/>
            </a:pPr>
            <a:endParaRPr lang="es-ES" sz="1300" dirty="0"/>
          </a:p>
          <a:p>
            <a:pPr marL="0" lvl="0" indent="0" algn="l" rtl="0">
              <a:spcBef>
                <a:spcPts val="0"/>
              </a:spcBef>
              <a:spcAft>
                <a:spcPts val="0"/>
              </a:spcAft>
              <a:buNone/>
            </a:pPr>
            <a:r>
              <a:rPr lang="es-419" sz="1300" b="1" dirty="0"/>
              <a:t>Técnicas de Optimización: </a:t>
            </a:r>
            <a:endParaRPr sz="1300" b="1" dirty="0"/>
          </a:p>
          <a:p>
            <a:pPr marL="0" lvl="0" indent="0" algn="l" rtl="0">
              <a:spcBef>
                <a:spcPts val="0"/>
              </a:spcBef>
              <a:spcAft>
                <a:spcPts val="0"/>
              </a:spcAft>
              <a:buNone/>
            </a:pPr>
            <a:endParaRPr sz="1300" dirty="0"/>
          </a:p>
          <a:p>
            <a:pPr marL="0" lvl="0" indent="0" algn="l" rtl="0">
              <a:spcBef>
                <a:spcPts val="0"/>
              </a:spcBef>
              <a:spcAft>
                <a:spcPts val="0"/>
              </a:spcAft>
              <a:buNone/>
            </a:pPr>
            <a:r>
              <a:rPr lang="es-419" sz="1300" dirty="0" err="1"/>
              <a:t>LoRA</a:t>
            </a:r>
            <a:r>
              <a:rPr lang="es-419" sz="1300" dirty="0"/>
              <a:t> (Low-Rank </a:t>
            </a:r>
            <a:r>
              <a:rPr lang="es-419" sz="1300" dirty="0" err="1"/>
              <a:t>Adaptation</a:t>
            </a:r>
            <a:r>
              <a:rPr lang="es-419" sz="1300" dirty="0"/>
              <a:t>): Ajusta solo los mecanismos de atención, reduciendo la cantidad de parámetros </a:t>
            </a:r>
            <a:r>
              <a:rPr lang="es-419" sz="1300" dirty="0" err="1"/>
              <a:t>entrenables</a:t>
            </a:r>
            <a:r>
              <a:rPr lang="es-419" sz="1300" dirty="0"/>
              <a:t>.</a:t>
            </a:r>
            <a:endParaRPr sz="1300" dirty="0"/>
          </a:p>
          <a:p>
            <a:pPr marL="0" lvl="0" indent="0" algn="l" rtl="0">
              <a:spcBef>
                <a:spcPts val="0"/>
              </a:spcBef>
              <a:spcAft>
                <a:spcPts val="0"/>
              </a:spcAft>
              <a:buNone/>
            </a:pPr>
            <a:endParaRPr sz="1300" b="1" dirty="0"/>
          </a:p>
          <a:p>
            <a:pPr marL="0" lvl="0" indent="0" algn="l" rtl="0">
              <a:spcBef>
                <a:spcPts val="0"/>
              </a:spcBef>
              <a:spcAft>
                <a:spcPts val="0"/>
              </a:spcAft>
              <a:buNone/>
            </a:pPr>
            <a:r>
              <a:rPr lang="es-419" sz="1300" b="1" dirty="0" err="1"/>
              <a:t>Hiperparámetros</a:t>
            </a:r>
            <a:endParaRPr dirty="0"/>
          </a:p>
        </p:txBody>
      </p:sp>
      <p:pic>
        <p:nvPicPr>
          <p:cNvPr id="82" name="Google Shape;82;p16"/>
          <p:cNvPicPr preferRelativeResize="0"/>
          <p:nvPr/>
        </p:nvPicPr>
        <p:blipFill>
          <a:blip r:embed="rId3">
            <a:alphaModFix/>
          </a:blip>
          <a:stretch>
            <a:fillRect/>
          </a:stretch>
        </p:blipFill>
        <p:spPr>
          <a:xfrm>
            <a:off x="5413725" y="1505525"/>
            <a:ext cx="3536626" cy="27432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7"/>
          <p:cNvSpPr txBox="1">
            <a:spLocks noGrp="1"/>
          </p:cNvSpPr>
          <p:nvPr>
            <p:ph type="ctrTitle"/>
          </p:nvPr>
        </p:nvSpPr>
        <p:spPr>
          <a:xfrm>
            <a:off x="418550" y="151325"/>
            <a:ext cx="3729600" cy="10773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SzPts val="990"/>
              <a:buNone/>
            </a:pPr>
            <a:r>
              <a:rPr lang="es-419" sz="3180" dirty="0"/>
              <a:t>Ventajas del </a:t>
            </a:r>
            <a:br>
              <a:rPr lang="es-419" sz="3180" dirty="0"/>
            </a:br>
            <a:r>
              <a:rPr lang="es-419" sz="3180" dirty="0"/>
              <a:t>Fine-</a:t>
            </a:r>
            <a:r>
              <a:rPr lang="es-419" sz="3180" dirty="0" err="1"/>
              <a:t>Tuning</a:t>
            </a:r>
            <a:endParaRPr sz="3180" dirty="0"/>
          </a:p>
        </p:txBody>
      </p:sp>
      <p:sp>
        <p:nvSpPr>
          <p:cNvPr id="88" name="Google Shape;88;p17"/>
          <p:cNvSpPr txBox="1">
            <a:spLocks noGrp="1"/>
          </p:cNvSpPr>
          <p:nvPr>
            <p:ph type="subTitle" idx="1"/>
          </p:nvPr>
        </p:nvSpPr>
        <p:spPr>
          <a:xfrm>
            <a:off x="582050" y="1228625"/>
            <a:ext cx="3729600" cy="1775400"/>
          </a:xfrm>
          <a:prstGeom prst="rect">
            <a:avLst/>
          </a:prstGeom>
        </p:spPr>
        <p:txBody>
          <a:bodyPr spcFirstLastPara="1" wrap="square" lIns="91425" tIns="91425" rIns="91425" bIns="91425" anchor="t" anchorCtr="0">
            <a:normAutofit fontScale="47500" lnSpcReduction="20000"/>
          </a:bodyPr>
          <a:lstStyle/>
          <a:p>
            <a:pPr marL="0" lvl="0" indent="0" algn="just" rtl="0">
              <a:spcBef>
                <a:spcPts val="0"/>
              </a:spcBef>
              <a:spcAft>
                <a:spcPts val="0"/>
              </a:spcAft>
              <a:buNone/>
            </a:pPr>
            <a:r>
              <a:rPr lang="es-419" b="1" dirty="0">
                <a:solidFill>
                  <a:schemeClr val="dk1"/>
                </a:solidFill>
              </a:rPr>
              <a:t>Eficiencia:</a:t>
            </a:r>
            <a:r>
              <a:rPr lang="es-419" dirty="0">
                <a:solidFill>
                  <a:schemeClr val="dk1"/>
                </a:solidFill>
              </a:rPr>
              <a:t> Requiere menos datos y recursos que entrenar un modelo desde cero.</a:t>
            </a:r>
            <a:endParaRPr dirty="0">
              <a:solidFill>
                <a:schemeClr val="dk1"/>
              </a:solidFill>
            </a:endParaRPr>
          </a:p>
          <a:p>
            <a:pPr marL="0" lvl="0" indent="0" algn="just" rtl="0">
              <a:spcBef>
                <a:spcPts val="0"/>
              </a:spcBef>
              <a:spcAft>
                <a:spcPts val="0"/>
              </a:spcAft>
              <a:buNone/>
            </a:pPr>
            <a:endParaRPr b="1" dirty="0">
              <a:solidFill>
                <a:schemeClr val="dk1"/>
              </a:solidFill>
            </a:endParaRPr>
          </a:p>
          <a:p>
            <a:pPr marL="0" lvl="0" indent="0" algn="just" rtl="0">
              <a:spcBef>
                <a:spcPts val="0"/>
              </a:spcBef>
              <a:spcAft>
                <a:spcPts val="0"/>
              </a:spcAft>
              <a:buNone/>
            </a:pPr>
            <a:r>
              <a:rPr lang="es-419" b="1" dirty="0">
                <a:solidFill>
                  <a:schemeClr val="dk1"/>
                </a:solidFill>
              </a:rPr>
              <a:t>Personalización:</a:t>
            </a:r>
            <a:r>
              <a:rPr lang="es-419" dirty="0">
                <a:solidFill>
                  <a:schemeClr val="dk1"/>
                </a:solidFill>
              </a:rPr>
              <a:t> Responde a necesidades específicas del dominio (</a:t>
            </a:r>
            <a:r>
              <a:rPr lang="es-419" dirty="0" err="1">
                <a:solidFill>
                  <a:schemeClr val="dk1"/>
                </a:solidFill>
              </a:rPr>
              <a:t>e.g</a:t>
            </a:r>
            <a:r>
              <a:rPr lang="es-419" dirty="0">
                <a:solidFill>
                  <a:schemeClr val="dk1"/>
                </a:solidFill>
              </a:rPr>
              <a:t>., plantas medicinales).</a:t>
            </a:r>
            <a:endParaRPr dirty="0">
              <a:solidFill>
                <a:schemeClr val="dk1"/>
              </a:solidFill>
            </a:endParaRPr>
          </a:p>
          <a:p>
            <a:pPr marL="0" lvl="0" indent="0" algn="just" rtl="0">
              <a:spcBef>
                <a:spcPts val="0"/>
              </a:spcBef>
              <a:spcAft>
                <a:spcPts val="0"/>
              </a:spcAft>
              <a:buNone/>
            </a:pPr>
            <a:endParaRPr dirty="0">
              <a:solidFill>
                <a:schemeClr val="dk1"/>
              </a:solidFill>
            </a:endParaRPr>
          </a:p>
          <a:p>
            <a:pPr marL="0" lvl="0" indent="0" algn="just" rtl="0">
              <a:spcBef>
                <a:spcPts val="0"/>
              </a:spcBef>
              <a:spcAft>
                <a:spcPts val="0"/>
              </a:spcAft>
              <a:buNone/>
            </a:pPr>
            <a:r>
              <a:rPr lang="es-419" b="1" dirty="0">
                <a:solidFill>
                  <a:schemeClr val="dk1"/>
                </a:solidFill>
              </a:rPr>
              <a:t>Escalabilidad:</a:t>
            </a:r>
            <a:r>
              <a:rPr lang="es-419" dirty="0">
                <a:solidFill>
                  <a:schemeClr val="dk1"/>
                </a:solidFill>
              </a:rPr>
              <a:t> Es adaptable a diferentes contextos y aplicaciones.</a:t>
            </a:r>
            <a:endParaRPr dirty="0">
              <a:solidFill>
                <a:schemeClr val="dk1"/>
              </a:solidFill>
            </a:endParaRPr>
          </a:p>
        </p:txBody>
      </p:sp>
      <p:sp>
        <p:nvSpPr>
          <p:cNvPr id="89" name="Google Shape;89;p17"/>
          <p:cNvSpPr txBox="1">
            <a:spLocks noGrp="1"/>
          </p:cNvSpPr>
          <p:nvPr>
            <p:ph type="ctrTitle"/>
          </p:nvPr>
        </p:nvSpPr>
        <p:spPr>
          <a:xfrm>
            <a:off x="4763725" y="151325"/>
            <a:ext cx="3729600" cy="10773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SzPts val="990"/>
              <a:buNone/>
            </a:pPr>
            <a:r>
              <a:rPr lang="es-419" sz="3180" dirty="0"/>
              <a:t>Aplicaciones en el Proyecto</a:t>
            </a:r>
            <a:endParaRPr sz="3180" dirty="0"/>
          </a:p>
        </p:txBody>
      </p:sp>
      <p:sp>
        <p:nvSpPr>
          <p:cNvPr id="90" name="Google Shape;90;p17"/>
          <p:cNvSpPr txBox="1"/>
          <p:nvPr/>
        </p:nvSpPr>
        <p:spPr>
          <a:xfrm>
            <a:off x="5052300" y="1175150"/>
            <a:ext cx="3644100" cy="1477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s-419" dirty="0"/>
              <a:t>Generación de respuestas precisas y contextualizadas sobre las propiedades curativas de plantas.</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s-419" dirty="0"/>
              <a:t>Personalización para usuarios en sectores como salud, herbolaria y farmacognosia.</a:t>
            </a:r>
            <a:endParaRPr dirty="0"/>
          </a:p>
        </p:txBody>
      </p:sp>
      <p:pic>
        <p:nvPicPr>
          <p:cNvPr id="91" name="Google Shape;91;p17"/>
          <p:cNvPicPr preferRelativeResize="0"/>
          <p:nvPr/>
        </p:nvPicPr>
        <p:blipFill>
          <a:blip r:embed="rId3">
            <a:alphaModFix/>
          </a:blip>
          <a:stretch>
            <a:fillRect/>
          </a:stretch>
        </p:blipFill>
        <p:spPr>
          <a:xfrm>
            <a:off x="5686887" y="2652654"/>
            <a:ext cx="2374925" cy="2374899"/>
          </a:xfrm>
          <a:prstGeom prst="rect">
            <a:avLst/>
          </a:prstGeom>
          <a:noFill/>
          <a:ln>
            <a:noFill/>
          </a:ln>
        </p:spPr>
      </p:pic>
      <p:pic>
        <p:nvPicPr>
          <p:cNvPr id="92" name="Google Shape;92;p17"/>
          <p:cNvPicPr preferRelativeResize="0"/>
          <p:nvPr/>
        </p:nvPicPr>
        <p:blipFill>
          <a:blip r:embed="rId4">
            <a:alphaModFix/>
          </a:blip>
          <a:srcRect t="1015" b="10820"/>
          <a:stretch>
            <a:fillRect/>
          </a:stretch>
        </p:blipFill>
        <p:spPr>
          <a:xfrm>
            <a:off x="395331" y="2845263"/>
            <a:ext cx="4176669" cy="209382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8"/>
          <p:cNvSpPr txBox="1">
            <a:spLocks noGrp="1"/>
          </p:cNvSpPr>
          <p:nvPr>
            <p:ph type="ctrTitle"/>
          </p:nvPr>
        </p:nvSpPr>
        <p:spPr>
          <a:xfrm>
            <a:off x="311700" y="-4450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dirty="0" err="1"/>
              <a:t>LLaMA</a:t>
            </a:r>
            <a:r>
              <a:rPr lang="es-419" sz="3711" dirty="0"/>
              <a:t> 3</a:t>
            </a:r>
            <a:endParaRPr sz="3711" dirty="0"/>
          </a:p>
        </p:txBody>
      </p:sp>
      <p:sp>
        <p:nvSpPr>
          <p:cNvPr id="98" name="Google Shape;98;p18"/>
          <p:cNvSpPr txBox="1">
            <a:spLocks noGrp="1"/>
          </p:cNvSpPr>
          <p:nvPr>
            <p:ph type="subTitle" idx="1"/>
          </p:nvPr>
        </p:nvSpPr>
        <p:spPr>
          <a:xfrm>
            <a:off x="347325" y="500650"/>
            <a:ext cx="8520600" cy="91470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SzPts val="440"/>
              <a:buNone/>
            </a:pPr>
            <a:r>
              <a:rPr lang="es-419" sz="1320" dirty="0" err="1">
                <a:solidFill>
                  <a:schemeClr val="dk1"/>
                </a:solidFill>
              </a:rPr>
              <a:t>LLaMA</a:t>
            </a:r>
            <a:r>
              <a:rPr lang="es-419" sz="1320" dirty="0">
                <a:solidFill>
                  <a:schemeClr val="dk1"/>
                </a:solidFill>
              </a:rPr>
              <a:t> 3.2 – 3B (</a:t>
            </a:r>
            <a:r>
              <a:rPr lang="es-419" sz="1320" dirty="0" err="1">
                <a:solidFill>
                  <a:schemeClr val="dk1"/>
                </a:solidFill>
              </a:rPr>
              <a:t>Large</a:t>
            </a:r>
            <a:r>
              <a:rPr lang="es-419" sz="1320" dirty="0">
                <a:solidFill>
                  <a:schemeClr val="dk1"/>
                </a:solidFill>
              </a:rPr>
              <a:t> </a:t>
            </a:r>
            <a:r>
              <a:rPr lang="es-419" sz="1320" dirty="0" err="1">
                <a:solidFill>
                  <a:schemeClr val="dk1"/>
                </a:solidFill>
              </a:rPr>
              <a:t>Language</a:t>
            </a:r>
            <a:r>
              <a:rPr lang="es-419" sz="1320" dirty="0">
                <a:solidFill>
                  <a:schemeClr val="dk1"/>
                </a:solidFill>
              </a:rPr>
              <a:t> </a:t>
            </a:r>
            <a:r>
              <a:rPr lang="es-419" sz="1320" dirty="0" err="1">
                <a:solidFill>
                  <a:schemeClr val="dk1"/>
                </a:solidFill>
              </a:rPr>
              <a:t>Model</a:t>
            </a:r>
            <a:r>
              <a:rPr lang="es-419" sz="1320" dirty="0">
                <a:solidFill>
                  <a:schemeClr val="dk1"/>
                </a:solidFill>
              </a:rPr>
              <a:t> Meta AI) es un modelo de lenguaje avanzado desarrollado por Meta, diseñado para comprender y generar texto natural de alta calidad. Su capacidad para adaptarse a tareas específicas lo convierte en una herramienta ideal para proyectos como la generación de respuestas sobre plantas medicinales.</a:t>
            </a:r>
            <a:endParaRPr sz="1320" dirty="0">
              <a:solidFill>
                <a:schemeClr val="dk1"/>
              </a:solidFill>
            </a:endParaRPr>
          </a:p>
        </p:txBody>
      </p:sp>
      <p:pic>
        <p:nvPicPr>
          <p:cNvPr id="2050" name="Picture 2" descr="Slik kjører du Llama 3.2 lokalt med Ollama på 5 minutter  [Steg-for-steg-guide] - AI-blogg">
            <a:extLst>
              <a:ext uri="{FF2B5EF4-FFF2-40B4-BE49-F238E27FC236}">
                <a16:creationId xmlns:a16="http://schemas.microsoft.com/office/drawing/2014/main" id="{9A7EDE68-1287-4DBE-4E10-9F80CA27562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418" r="28962" b="19744"/>
          <a:stretch>
            <a:fillRect/>
          </a:stretch>
        </p:blipFill>
        <p:spPr bwMode="auto">
          <a:xfrm>
            <a:off x="5505649" y="1732994"/>
            <a:ext cx="3070181" cy="2909856"/>
          </a:xfrm>
          <a:prstGeom prst="rect">
            <a:avLst/>
          </a:prstGeom>
          <a:noFill/>
          <a:extLst>
            <a:ext uri="{909E8E84-426E-40DD-AFC4-6F175D3DCCD1}">
              <a14:hiddenFill xmlns:a14="http://schemas.microsoft.com/office/drawing/2010/main">
                <a:solidFill>
                  <a:srgbClr val="FFFFFF"/>
                </a:solidFill>
              </a14:hiddenFill>
            </a:ext>
          </a:extLst>
        </p:spPr>
      </p:pic>
      <p:sp>
        <p:nvSpPr>
          <p:cNvPr id="99" name="Google Shape;99;p18"/>
          <p:cNvSpPr txBox="1"/>
          <p:nvPr/>
        </p:nvSpPr>
        <p:spPr>
          <a:xfrm>
            <a:off x="347326" y="1415350"/>
            <a:ext cx="5019074" cy="348161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s-419" b="1" dirty="0"/>
              <a:t>Características Clave de </a:t>
            </a:r>
            <a:r>
              <a:rPr lang="es-419" b="1" dirty="0" err="1"/>
              <a:t>LLaMA</a:t>
            </a:r>
            <a:r>
              <a:rPr lang="es-419" b="1" dirty="0"/>
              <a:t> 3</a:t>
            </a:r>
            <a:endParaRPr b="1" dirty="0"/>
          </a:p>
          <a:p>
            <a:pPr marL="0" lvl="0" indent="0" algn="l" rtl="0">
              <a:spcBef>
                <a:spcPts val="0"/>
              </a:spcBef>
              <a:spcAft>
                <a:spcPts val="0"/>
              </a:spcAft>
              <a:buNone/>
            </a:pPr>
            <a:endParaRPr dirty="0"/>
          </a:p>
          <a:p>
            <a:pPr marL="0" lvl="0" indent="0" algn="l" rtl="0">
              <a:spcBef>
                <a:spcPts val="0"/>
              </a:spcBef>
              <a:spcAft>
                <a:spcPts val="0"/>
              </a:spcAft>
              <a:buNone/>
            </a:pPr>
            <a:r>
              <a:rPr lang="es-419" b="1" dirty="0"/>
              <a:t>Arquitectura Moderna:</a:t>
            </a:r>
            <a:endParaRPr b="1" dirty="0"/>
          </a:p>
          <a:p>
            <a:pPr marL="0" lvl="0" indent="0" algn="l" rtl="0">
              <a:spcBef>
                <a:spcPts val="0"/>
              </a:spcBef>
              <a:spcAft>
                <a:spcPts val="0"/>
              </a:spcAft>
              <a:buNone/>
            </a:pPr>
            <a:endParaRPr dirty="0"/>
          </a:p>
          <a:p>
            <a:pPr marL="457200" lvl="0" indent="-317500" algn="l" rtl="0">
              <a:spcBef>
                <a:spcPts val="0"/>
              </a:spcBef>
              <a:spcAft>
                <a:spcPts val="0"/>
              </a:spcAft>
              <a:buSzPts val="1400"/>
              <a:buChar char="●"/>
            </a:pPr>
            <a:r>
              <a:rPr lang="es-419" dirty="0"/>
              <a:t>Basada en transformadores, optimizados para tareas de procesamiento del lenguaje natural (NLP).</a:t>
            </a:r>
            <a:endParaRPr dirty="0"/>
          </a:p>
          <a:p>
            <a:pPr marL="457200" lvl="0" indent="-317500" algn="l" rtl="0">
              <a:spcBef>
                <a:spcPts val="0"/>
              </a:spcBef>
              <a:spcAft>
                <a:spcPts val="0"/>
              </a:spcAft>
              <a:buSzPts val="1400"/>
              <a:buChar char="●"/>
            </a:pPr>
            <a:r>
              <a:rPr lang="es-419" dirty="0"/>
              <a:t>Compatible con técnicas avanzadas como </a:t>
            </a:r>
            <a:r>
              <a:rPr lang="es-419" dirty="0" err="1"/>
              <a:t>LoRA</a:t>
            </a:r>
            <a:r>
              <a:rPr lang="es-419" dirty="0"/>
              <a:t> y cuantización 4-bit.</a:t>
            </a:r>
            <a:endParaRPr dirty="0"/>
          </a:p>
          <a:p>
            <a:pPr marL="0" lvl="0" indent="0" algn="l" rtl="0">
              <a:spcBef>
                <a:spcPts val="0"/>
              </a:spcBef>
              <a:spcAft>
                <a:spcPts val="0"/>
              </a:spcAft>
              <a:buNone/>
            </a:pPr>
            <a:endParaRPr b="1" dirty="0"/>
          </a:p>
          <a:p>
            <a:pPr marL="0" lvl="0" indent="0" algn="l" rtl="0">
              <a:spcBef>
                <a:spcPts val="0"/>
              </a:spcBef>
              <a:spcAft>
                <a:spcPts val="0"/>
              </a:spcAft>
              <a:buNone/>
            </a:pPr>
            <a:r>
              <a:rPr lang="es-419" b="1" dirty="0"/>
              <a:t>Tamaños de Modelo:</a:t>
            </a:r>
            <a:endParaRPr b="1" dirty="0"/>
          </a:p>
          <a:p>
            <a:pPr marL="457200" lvl="0" indent="0" algn="l" rtl="0">
              <a:spcBef>
                <a:spcPts val="0"/>
              </a:spcBef>
              <a:spcAft>
                <a:spcPts val="0"/>
              </a:spcAft>
              <a:buNone/>
            </a:pPr>
            <a:endParaRPr dirty="0"/>
          </a:p>
          <a:p>
            <a:pPr marL="457200" lvl="0" indent="-317500" algn="l" rtl="0">
              <a:spcBef>
                <a:spcPts val="0"/>
              </a:spcBef>
              <a:spcAft>
                <a:spcPts val="0"/>
              </a:spcAft>
              <a:buSzPts val="1400"/>
              <a:buChar char="●"/>
            </a:pPr>
            <a:r>
              <a:rPr lang="es-419" dirty="0"/>
              <a:t>Disponible en configuraciones de 7B, 13B, y 70B parámetros.</a:t>
            </a:r>
            <a:endParaRPr dirty="0"/>
          </a:p>
          <a:p>
            <a:pPr marL="457200" lvl="0" indent="-317500" algn="l" rtl="0">
              <a:spcBef>
                <a:spcPts val="0"/>
              </a:spcBef>
              <a:spcAft>
                <a:spcPts val="0"/>
              </a:spcAft>
              <a:buSzPts val="1400"/>
              <a:buChar char="●"/>
            </a:pPr>
            <a:r>
              <a:rPr lang="es-419" dirty="0" err="1"/>
              <a:t>LLaMA</a:t>
            </a:r>
            <a:r>
              <a:rPr lang="es-419" dirty="0"/>
              <a:t> 3.2-3B es ideal para entrenar en </a:t>
            </a:r>
            <a:r>
              <a:rPr lang="es-419" dirty="0" err="1"/>
              <a:t>GPUs</a:t>
            </a:r>
            <a:r>
              <a:rPr lang="es-419" dirty="0"/>
              <a:t> con recursos limitados.</a:t>
            </a: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6" name="Google Shape;106;p19"/>
          <p:cNvSpPr txBox="1">
            <a:spLocks noGrp="1"/>
          </p:cNvSpPr>
          <p:nvPr>
            <p:ph type="ctrTitle"/>
          </p:nvPr>
        </p:nvSpPr>
        <p:spPr>
          <a:xfrm>
            <a:off x="311700" y="21365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dirty="0" err="1"/>
              <a:t>LlaMA</a:t>
            </a:r>
            <a:r>
              <a:rPr lang="es-419" sz="3711" dirty="0"/>
              <a:t> 3 </a:t>
            </a:r>
            <a:endParaRPr sz="3711" dirty="0"/>
          </a:p>
        </p:txBody>
      </p:sp>
      <p:sp>
        <p:nvSpPr>
          <p:cNvPr id="107" name="Google Shape;107;p19"/>
          <p:cNvSpPr txBox="1"/>
          <p:nvPr/>
        </p:nvSpPr>
        <p:spPr>
          <a:xfrm>
            <a:off x="311700" y="927950"/>
            <a:ext cx="5415000" cy="4063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s-419" b="1" dirty="0">
                <a:solidFill>
                  <a:schemeClr val="dk1"/>
                </a:solidFill>
              </a:rPr>
              <a:t>Capacidades </a:t>
            </a:r>
            <a:r>
              <a:rPr lang="es-419" b="1" dirty="0" err="1">
                <a:solidFill>
                  <a:schemeClr val="dk1"/>
                </a:solidFill>
              </a:rPr>
              <a:t>Pre-entrenadas</a:t>
            </a:r>
            <a:r>
              <a:rPr lang="es-419" b="1" dirty="0">
                <a:solidFill>
                  <a:schemeClr val="dk1"/>
                </a:solidFill>
              </a:rPr>
              <a:t>:</a:t>
            </a:r>
            <a:endParaRPr b="1" dirty="0">
              <a:solidFill>
                <a:schemeClr val="dk1"/>
              </a:solidFill>
            </a:endParaRPr>
          </a:p>
          <a:p>
            <a:pPr marL="0" lvl="0" indent="0" algn="l" rtl="0">
              <a:spcBef>
                <a:spcPts val="0"/>
              </a:spcBef>
              <a:spcAft>
                <a:spcPts val="0"/>
              </a:spcAft>
              <a:buNone/>
            </a:pPr>
            <a:endParaRPr dirty="0">
              <a:solidFill>
                <a:schemeClr val="dk1"/>
              </a:solidFill>
            </a:endParaRPr>
          </a:p>
          <a:p>
            <a:pPr marL="457200" lvl="0" indent="-317500" algn="l" rtl="0">
              <a:spcBef>
                <a:spcPts val="0"/>
              </a:spcBef>
              <a:spcAft>
                <a:spcPts val="0"/>
              </a:spcAft>
              <a:buClr>
                <a:schemeClr val="dk1"/>
              </a:buClr>
              <a:buSzPts val="1400"/>
              <a:buChar char="●"/>
            </a:pPr>
            <a:r>
              <a:rPr lang="es-419" dirty="0">
                <a:solidFill>
                  <a:schemeClr val="dk1"/>
                </a:solidFill>
              </a:rPr>
              <a:t>Entrenado en un amplio conjunto de datos para capturar conocimiento general.</a:t>
            </a:r>
            <a:endParaRPr dirty="0">
              <a:solidFill>
                <a:schemeClr val="dk1"/>
              </a:solidFill>
            </a:endParaRPr>
          </a:p>
          <a:p>
            <a:pPr marL="457200" lvl="0" indent="-317500" algn="l" rtl="0">
              <a:spcBef>
                <a:spcPts val="0"/>
              </a:spcBef>
              <a:spcAft>
                <a:spcPts val="0"/>
              </a:spcAft>
              <a:buClr>
                <a:schemeClr val="dk1"/>
              </a:buClr>
              <a:buSzPts val="1400"/>
              <a:buChar char="●"/>
            </a:pPr>
            <a:r>
              <a:rPr lang="es-419" dirty="0">
                <a:solidFill>
                  <a:schemeClr val="dk1"/>
                </a:solidFill>
              </a:rPr>
              <a:t>Excelente comprensión contextual y generación de texto.</a:t>
            </a:r>
            <a:endParaRPr dirty="0">
              <a:solidFill>
                <a:schemeClr val="dk1"/>
              </a:solidFill>
            </a:endParaRPr>
          </a:p>
          <a:p>
            <a:pPr marL="0" lvl="0" indent="0" algn="l" rtl="0">
              <a:spcBef>
                <a:spcPts val="0"/>
              </a:spcBef>
              <a:spcAft>
                <a:spcPts val="0"/>
              </a:spcAft>
              <a:buNone/>
            </a:pPr>
            <a:endParaRPr b="1" dirty="0">
              <a:solidFill>
                <a:schemeClr val="dk1"/>
              </a:solidFill>
            </a:endParaRPr>
          </a:p>
          <a:p>
            <a:pPr marL="0" lvl="0" indent="0" algn="l" rtl="0">
              <a:spcBef>
                <a:spcPts val="0"/>
              </a:spcBef>
              <a:spcAft>
                <a:spcPts val="0"/>
              </a:spcAft>
              <a:buNone/>
            </a:pPr>
            <a:r>
              <a:rPr lang="es-419" b="1" dirty="0">
                <a:solidFill>
                  <a:schemeClr val="dk1"/>
                </a:solidFill>
              </a:rPr>
              <a:t>Flexibilidad para Fine-</a:t>
            </a:r>
            <a:r>
              <a:rPr lang="es-419" b="1" dirty="0" err="1">
                <a:solidFill>
                  <a:schemeClr val="dk1"/>
                </a:solidFill>
              </a:rPr>
              <a:t>Tuning</a:t>
            </a:r>
            <a:r>
              <a:rPr lang="es-419" b="1" dirty="0">
                <a:solidFill>
                  <a:schemeClr val="dk1"/>
                </a:solidFill>
              </a:rPr>
              <a:t>:</a:t>
            </a:r>
            <a:endParaRPr b="1" dirty="0">
              <a:solidFill>
                <a:schemeClr val="dk1"/>
              </a:solidFill>
            </a:endParaRPr>
          </a:p>
          <a:p>
            <a:pPr marL="457200" lvl="0" indent="0" algn="l" rtl="0">
              <a:spcBef>
                <a:spcPts val="0"/>
              </a:spcBef>
              <a:spcAft>
                <a:spcPts val="0"/>
              </a:spcAft>
              <a:buNone/>
            </a:pPr>
            <a:endParaRPr dirty="0">
              <a:solidFill>
                <a:schemeClr val="dk1"/>
              </a:solidFill>
            </a:endParaRPr>
          </a:p>
          <a:p>
            <a:pPr marL="457200" lvl="0" indent="-317500" algn="l" rtl="0">
              <a:spcBef>
                <a:spcPts val="0"/>
              </a:spcBef>
              <a:spcAft>
                <a:spcPts val="0"/>
              </a:spcAft>
              <a:buClr>
                <a:schemeClr val="dk1"/>
              </a:buClr>
              <a:buSzPts val="1400"/>
              <a:buChar char="●"/>
            </a:pPr>
            <a:r>
              <a:rPr lang="es-419" dirty="0">
                <a:solidFill>
                  <a:schemeClr val="dk1"/>
                </a:solidFill>
              </a:rPr>
              <a:t>Permite personalizarse para tareas específicas con conjuntos de datos especializados, como propiedades curativas de plantas.</a:t>
            </a:r>
            <a:endParaRPr dirty="0">
              <a:solidFill>
                <a:schemeClr val="dk1"/>
              </a:solidFill>
            </a:endParaRPr>
          </a:p>
          <a:p>
            <a:pPr marL="0" lvl="0" indent="0" algn="l" rtl="0">
              <a:spcBef>
                <a:spcPts val="0"/>
              </a:spcBef>
              <a:spcAft>
                <a:spcPts val="0"/>
              </a:spcAft>
              <a:buNone/>
            </a:pPr>
            <a:endParaRPr b="1" dirty="0">
              <a:solidFill>
                <a:schemeClr val="dk1"/>
              </a:solidFill>
            </a:endParaRPr>
          </a:p>
          <a:p>
            <a:pPr marL="0" lvl="0" indent="0" algn="l" rtl="0">
              <a:spcBef>
                <a:spcPts val="0"/>
              </a:spcBef>
              <a:spcAft>
                <a:spcPts val="0"/>
              </a:spcAft>
              <a:buNone/>
            </a:pPr>
            <a:r>
              <a:rPr lang="es-419" b="1" dirty="0">
                <a:solidFill>
                  <a:schemeClr val="dk1"/>
                </a:solidFill>
              </a:rPr>
              <a:t>Optimización Computacional:</a:t>
            </a:r>
            <a:endParaRPr b="1" dirty="0">
              <a:solidFill>
                <a:schemeClr val="dk1"/>
              </a:solidFill>
            </a:endParaRPr>
          </a:p>
          <a:p>
            <a:pPr marL="0" lvl="0" indent="0" algn="l" rtl="0">
              <a:spcBef>
                <a:spcPts val="0"/>
              </a:spcBef>
              <a:spcAft>
                <a:spcPts val="0"/>
              </a:spcAft>
              <a:buNone/>
            </a:pPr>
            <a:endParaRPr dirty="0">
              <a:solidFill>
                <a:schemeClr val="dk1"/>
              </a:solidFill>
            </a:endParaRPr>
          </a:p>
          <a:p>
            <a:pPr marL="457200" lvl="0" indent="-317500" algn="l" rtl="0">
              <a:spcBef>
                <a:spcPts val="0"/>
              </a:spcBef>
              <a:spcAft>
                <a:spcPts val="0"/>
              </a:spcAft>
              <a:buClr>
                <a:schemeClr val="dk1"/>
              </a:buClr>
              <a:buSzPts val="1400"/>
              <a:buChar char="●"/>
            </a:pPr>
            <a:r>
              <a:rPr lang="es-419" dirty="0">
                <a:solidFill>
                  <a:schemeClr val="dk1"/>
                </a:solidFill>
              </a:rPr>
              <a:t>Compatible con cuantización 4-bit, lo que reduce significativamente el uso de memoria.</a:t>
            </a:r>
            <a:endParaRPr dirty="0">
              <a:solidFill>
                <a:schemeClr val="dk1"/>
              </a:solidFill>
            </a:endParaRPr>
          </a:p>
          <a:p>
            <a:pPr marL="457200" lvl="0" indent="-317500" algn="l" rtl="0">
              <a:spcBef>
                <a:spcPts val="0"/>
              </a:spcBef>
              <a:spcAft>
                <a:spcPts val="0"/>
              </a:spcAft>
              <a:buClr>
                <a:schemeClr val="dk1"/>
              </a:buClr>
              <a:buSzPts val="1400"/>
              <a:buChar char="●"/>
            </a:pPr>
            <a:r>
              <a:rPr lang="es-419" dirty="0">
                <a:solidFill>
                  <a:schemeClr val="dk1"/>
                </a:solidFill>
              </a:rPr>
              <a:t>Admite estrategias como el </a:t>
            </a:r>
            <a:r>
              <a:rPr lang="es-419" dirty="0" err="1">
                <a:solidFill>
                  <a:schemeClr val="dk1"/>
                </a:solidFill>
              </a:rPr>
              <a:t>checkpointing</a:t>
            </a:r>
            <a:r>
              <a:rPr lang="es-419" dirty="0">
                <a:solidFill>
                  <a:schemeClr val="dk1"/>
                </a:solidFill>
              </a:rPr>
              <a:t> para manejar modelos grandes en hardware limitado.</a:t>
            </a:r>
            <a:endParaRPr dirty="0"/>
          </a:p>
        </p:txBody>
      </p:sp>
      <p:pic>
        <p:nvPicPr>
          <p:cNvPr id="3074" name="Picture 2">
            <a:extLst>
              <a:ext uri="{FF2B5EF4-FFF2-40B4-BE49-F238E27FC236}">
                <a16:creationId xmlns:a16="http://schemas.microsoft.com/office/drawing/2014/main" id="{B7CC9513-C4E2-9915-A44D-5ED57DBB63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4234" y="1184434"/>
            <a:ext cx="3550532" cy="35505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0"/>
          <p:cNvSpPr txBox="1">
            <a:spLocks noGrp="1"/>
          </p:cNvSpPr>
          <p:nvPr>
            <p:ph type="ctrTitle"/>
          </p:nvPr>
        </p:nvSpPr>
        <p:spPr>
          <a:xfrm>
            <a:off x="311700" y="21365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dirty="0"/>
              <a:t>Ventajas de Usar </a:t>
            </a:r>
            <a:r>
              <a:rPr lang="es-419" sz="3711" dirty="0" err="1"/>
              <a:t>LLaMA</a:t>
            </a:r>
            <a:r>
              <a:rPr lang="es-419" sz="3711" dirty="0"/>
              <a:t> 3 en el Proyecto</a:t>
            </a:r>
            <a:endParaRPr sz="3711" dirty="0"/>
          </a:p>
        </p:txBody>
      </p:sp>
      <p:sp>
        <p:nvSpPr>
          <p:cNvPr id="113" name="Google Shape;113;p20"/>
          <p:cNvSpPr txBox="1">
            <a:spLocks noGrp="1"/>
          </p:cNvSpPr>
          <p:nvPr>
            <p:ph type="subTitle" idx="1"/>
          </p:nvPr>
        </p:nvSpPr>
        <p:spPr>
          <a:xfrm>
            <a:off x="4159075" y="1168750"/>
            <a:ext cx="4673225" cy="3468233"/>
          </a:xfrm>
          <a:prstGeom prst="rect">
            <a:avLst/>
          </a:prstGeom>
        </p:spPr>
        <p:txBody>
          <a:bodyPr spcFirstLastPara="1" wrap="square" lIns="91425" tIns="91425" rIns="91425" bIns="91425" anchor="t" anchorCtr="0">
            <a:noAutofit/>
          </a:bodyPr>
          <a:lstStyle/>
          <a:p>
            <a:pPr marL="0" lvl="0" indent="0" algn="just" rtl="0">
              <a:lnSpc>
                <a:spcPct val="80000"/>
              </a:lnSpc>
              <a:spcBef>
                <a:spcPts val="0"/>
              </a:spcBef>
              <a:spcAft>
                <a:spcPts val="0"/>
              </a:spcAft>
              <a:buSzPts val="523"/>
              <a:buNone/>
            </a:pPr>
            <a:r>
              <a:rPr lang="es-419" sz="1629" b="1" dirty="0">
                <a:solidFill>
                  <a:schemeClr val="dk1"/>
                </a:solidFill>
              </a:rPr>
              <a:t>Alta Calidad de Respuestas:</a:t>
            </a:r>
            <a:endParaRPr sz="1629" b="1" dirty="0">
              <a:solidFill>
                <a:schemeClr val="dk1"/>
              </a:solidFill>
            </a:endParaRPr>
          </a:p>
          <a:p>
            <a:pPr marL="0" lvl="0" indent="0" algn="just" rtl="0">
              <a:lnSpc>
                <a:spcPct val="80000"/>
              </a:lnSpc>
              <a:spcBef>
                <a:spcPts val="0"/>
              </a:spcBef>
              <a:spcAft>
                <a:spcPts val="0"/>
              </a:spcAft>
              <a:buSzPts val="523"/>
              <a:buNone/>
            </a:pPr>
            <a:endParaRPr sz="1629" dirty="0">
              <a:solidFill>
                <a:schemeClr val="dk1"/>
              </a:solidFill>
            </a:endParaRPr>
          </a:p>
          <a:p>
            <a:pPr marL="457200" lvl="0" indent="-332105" algn="just" rtl="0">
              <a:lnSpc>
                <a:spcPct val="80000"/>
              </a:lnSpc>
              <a:spcBef>
                <a:spcPts val="0"/>
              </a:spcBef>
              <a:spcAft>
                <a:spcPts val="0"/>
              </a:spcAft>
              <a:buClr>
                <a:schemeClr val="dk1"/>
              </a:buClr>
              <a:buSzPts val="1630"/>
              <a:buChar char="●"/>
            </a:pPr>
            <a:r>
              <a:rPr lang="es-419" sz="1629" dirty="0">
                <a:solidFill>
                  <a:schemeClr val="dk1"/>
                </a:solidFill>
              </a:rPr>
              <a:t>Genera texto coherente y preciso, adaptado a las consultas sobre plantas medicinales.</a:t>
            </a:r>
            <a:endParaRPr sz="1629" dirty="0">
              <a:solidFill>
                <a:schemeClr val="dk1"/>
              </a:solidFill>
            </a:endParaRPr>
          </a:p>
          <a:p>
            <a:pPr marL="0" lvl="0" indent="0" algn="just" rtl="0">
              <a:lnSpc>
                <a:spcPct val="80000"/>
              </a:lnSpc>
              <a:spcBef>
                <a:spcPts val="0"/>
              </a:spcBef>
              <a:spcAft>
                <a:spcPts val="0"/>
              </a:spcAft>
              <a:buSzPts val="523"/>
              <a:buNone/>
            </a:pPr>
            <a:endParaRPr sz="1629" dirty="0">
              <a:solidFill>
                <a:schemeClr val="dk1"/>
              </a:solidFill>
            </a:endParaRPr>
          </a:p>
          <a:p>
            <a:pPr marL="0" lvl="0" indent="0" algn="just" rtl="0">
              <a:lnSpc>
                <a:spcPct val="80000"/>
              </a:lnSpc>
              <a:spcBef>
                <a:spcPts val="0"/>
              </a:spcBef>
              <a:spcAft>
                <a:spcPts val="0"/>
              </a:spcAft>
              <a:buSzPts val="523"/>
              <a:buNone/>
            </a:pPr>
            <a:r>
              <a:rPr lang="es-419" sz="1629" b="1" dirty="0">
                <a:solidFill>
                  <a:schemeClr val="dk1"/>
                </a:solidFill>
              </a:rPr>
              <a:t>Escalabilidad:</a:t>
            </a:r>
            <a:endParaRPr sz="1629" b="1" dirty="0">
              <a:solidFill>
                <a:schemeClr val="dk1"/>
              </a:solidFill>
            </a:endParaRPr>
          </a:p>
          <a:p>
            <a:pPr marL="0" lvl="0" indent="0" algn="just" rtl="0">
              <a:lnSpc>
                <a:spcPct val="80000"/>
              </a:lnSpc>
              <a:spcBef>
                <a:spcPts val="0"/>
              </a:spcBef>
              <a:spcAft>
                <a:spcPts val="0"/>
              </a:spcAft>
              <a:buSzPts val="523"/>
              <a:buNone/>
            </a:pPr>
            <a:endParaRPr sz="1629" dirty="0">
              <a:solidFill>
                <a:schemeClr val="dk1"/>
              </a:solidFill>
            </a:endParaRPr>
          </a:p>
          <a:p>
            <a:pPr marL="457200" lvl="0" indent="-332105" algn="just" rtl="0">
              <a:lnSpc>
                <a:spcPct val="80000"/>
              </a:lnSpc>
              <a:spcBef>
                <a:spcPts val="0"/>
              </a:spcBef>
              <a:spcAft>
                <a:spcPts val="0"/>
              </a:spcAft>
              <a:buClr>
                <a:schemeClr val="dk1"/>
              </a:buClr>
              <a:buSzPts val="1630"/>
              <a:buChar char="●"/>
            </a:pPr>
            <a:r>
              <a:rPr lang="es-419" sz="1629" dirty="0">
                <a:solidFill>
                  <a:schemeClr val="dk1"/>
                </a:solidFill>
              </a:rPr>
              <a:t>Puede ampliarse para diferentes dominios y tareas con configuraciones personalizables.</a:t>
            </a:r>
            <a:endParaRPr sz="1629" dirty="0">
              <a:solidFill>
                <a:schemeClr val="dk1"/>
              </a:solidFill>
            </a:endParaRPr>
          </a:p>
          <a:p>
            <a:pPr marL="457200" lvl="0" indent="0" algn="just" rtl="0">
              <a:lnSpc>
                <a:spcPct val="80000"/>
              </a:lnSpc>
              <a:spcBef>
                <a:spcPts val="0"/>
              </a:spcBef>
              <a:spcAft>
                <a:spcPts val="0"/>
              </a:spcAft>
              <a:buNone/>
            </a:pPr>
            <a:endParaRPr sz="1629" dirty="0">
              <a:solidFill>
                <a:schemeClr val="dk1"/>
              </a:solidFill>
            </a:endParaRPr>
          </a:p>
          <a:p>
            <a:pPr marL="457200" lvl="0" indent="-332105" algn="just" rtl="0">
              <a:lnSpc>
                <a:spcPct val="80000"/>
              </a:lnSpc>
              <a:spcBef>
                <a:spcPts val="0"/>
              </a:spcBef>
              <a:spcAft>
                <a:spcPts val="0"/>
              </a:spcAft>
              <a:buClr>
                <a:schemeClr val="dk1"/>
              </a:buClr>
              <a:buSzPts val="1630"/>
              <a:buChar char="●"/>
            </a:pPr>
            <a:r>
              <a:rPr lang="es-419" sz="1629" dirty="0">
                <a:solidFill>
                  <a:schemeClr val="dk1"/>
                </a:solidFill>
              </a:rPr>
              <a:t>Integración con Herramientas Modernas:</a:t>
            </a:r>
            <a:endParaRPr sz="1629" dirty="0">
              <a:solidFill>
                <a:schemeClr val="dk1"/>
              </a:solidFill>
            </a:endParaRPr>
          </a:p>
          <a:p>
            <a:pPr marL="457200" lvl="0" indent="0" algn="just" rtl="0">
              <a:lnSpc>
                <a:spcPct val="80000"/>
              </a:lnSpc>
              <a:spcBef>
                <a:spcPts val="0"/>
              </a:spcBef>
              <a:spcAft>
                <a:spcPts val="0"/>
              </a:spcAft>
              <a:buNone/>
            </a:pPr>
            <a:endParaRPr sz="1629" dirty="0">
              <a:solidFill>
                <a:schemeClr val="dk1"/>
              </a:solidFill>
            </a:endParaRPr>
          </a:p>
          <a:p>
            <a:pPr marL="457200" lvl="0" indent="-332105" algn="just" rtl="0">
              <a:lnSpc>
                <a:spcPct val="80000"/>
              </a:lnSpc>
              <a:spcBef>
                <a:spcPts val="0"/>
              </a:spcBef>
              <a:spcAft>
                <a:spcPts val="0"/>
              </a:spcAft>
              <a:buClr>
                <a:schemeClr val="dk1"/>
              </a:buClr>
              <a:buSzPts val="1630"/>
              <a:buChar char="●"/>
            </a:pPr>
            <a:r>
              <a:rPr lang="es-419" sz="1629" dirty="0">
                <a:solidFill>
                  <a:schemeClr val="dk1"/>
                </a:solidFill>
              </a:rPr>
              <a:t>Compatible con bibliotecas como </a:t>
            </a:r>
            <a:r>
              <a:rPr lang="es-419" sz="1629" dirty="0" err="1">
                <a:solidFill>
                  <a:schemeClr val="dk1"/>
                </a:solidFill>
              </a:rPr>
              <a:t>transformers</a:t>
            </a:r>
            <a:r>
              <a:rPr lang="es-419" sz="1629" dirty="0">
                <a:solidFill>
                  <a:schemeClr val="dk1"/>
                </a:solidFill>
              </a:rPr>
              <a:t> y </a:t>
            </a:r>
            <a:r>
              <a:rPr lang="es-419" sz="1629" dirty="0" err="1">
                <a:solidFill>
                  <a:schemeClr val="dk1"/>
                </a:solidFill>
              </a:rPr>
              <a:t>peft</a:t>
            </a:r>
            <a:r>
              <a:rPr lang="es-419" sz="1629" dirty="0">
                <a:solidFill>
                  <a:schemeClr val="dk1"/>
                </a:solidFill>
              </a:rPr>
              <a:t> para facilitar el fine-</a:t>
            </a:r>
            <a:r>
              <a:rPr lang="es-419" sz="1629" dirty="0" err="1">
                <a:solidFill>
                  <a:schemeClr val="dk1"/>
                </a:solidFill>
              </a:rPr>
              <a:t>tuning</a:t>
            </a:r>
            <a:r>
              <a:rPr lang="es-419" sz="1629" dirty="0">
                <a:solidFill>
                  <a:schemeClr val="dk1"/>
                </a:solidFill>
              </a:rPr>
              <a:t>.</a:t>
            </a:r>
            <a:endParaRPr sz="1629" dirty="0">
              <a:solidFill>
                <a:schemeClr val="dk1"/>
              </a:solidFill>
            </a:endParaRPr>
          </a:p>
        </p:txBody>
      </p:sp>
      <p:pic>
        <p:nvPicPr>
          <p:cNvPr id="1026" name="Picture 2">
            <a:extLst>
              <a:ext uri="{FF2B5EF4-FFF2-40B4-BE49-F238E27FC236}">
                <a16:creationId xmlns:a16="http://schemas.microsoft.com/office/drawing/2014/main" id="{51E0EBE9-3C2B-DD9D-AECD-10647E70D0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226" y="1245049"/>
            <a:ext cx="3319893" cy="33198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1"/>
          <p:cNvSpPr txBox="1">
            <a:spLocks noGrp="1"/>
          </p:cNvSpPr>
          <p:nvPr>
            <p:ph type="ctrTitle"/>
          </p:nvPr>
        </p:nvSpPr>
        <p:spPr>
          <a:xfrm>
            <a:off x="311700" y="-7120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dirty="0"/>
              <a:t>Lora</a:t>
            </a:r>
            <a:endParaRPr sz="3711" dirty="0"/>
          </a:p>
        </p:txBody>
      </p:sp>
      <p:sp>
        <p:nvSpPr>
          <p:cNvPr id="120" name="Google Shape;120;p21"/>
          <p:cNvSpPr txBox="1">
            <a:spLocks noGrp="1"/>
          </p:cNvSpPr>
          <p:nvPr>
            <p:ph type="subTitle" idx="1"/>
          </p:nvPr>
        </p:nvSpPr>
        <p:spPr>
          <a:xfrm>
            <a:off x="346156" y="530262"/>
            <a:ext cx="8520600" cy="792600"/>
          </a:xfrm>
          <a:prstGeom prst="rect">
            <a:avLst/>
          </a:prstGeom>
        </p:spPr>
        <p:txBody>
          <a:bodyPr spcFirstLastPara="1" wrap="square" lIns="91425" tIns="91425" rIns="91425" bIns="91425" anchor="t" anchorCtr="0">
            <a:normAutofit fontScale="47500" lnSpcReduction="20000"/>
          </a:bodyPr>
          <a:lstStyle/>
          <a:p>
            <a:pPr marL="0" lvl="0" indent="0" algn="just" rtl="0">
              <a:spcBef>
                <a:spcPts val="0"/>
              </a:spcBef>
              <a:spcAft>
                <a:spcPts val="0"/>
              </a:spcAft>
              <a:buNone/>
            </a:pPr>
            <a:r>
              <a:rPr lang="es-419" dirty="0" err="1">
                <a:solidFill>
                  <a:schemeClr val="dk1"/>
                </a:solidFill>
              </a:rPr>
              <a:t>LoRA</a:t>
            </a:r>
            <a:r>
              <a:rPr lang="es-419" dirty="0">
                <a:solidFill>
                  <a:schemeClr val="dk1"/>
                </a:solidFill>
              </a:rPr>
              <a:t> es una técnica de ajuste de modelos de lenguaje que permite modificar únicamente una pequeña parte de sus parámetros, manteniendo el resto fijo. Esto reduce significativamente los recursos computacionales necesarios para el fine-</a:t>
            </a:r>
            <a:r>
              <a:rPr lang="es-419" dirty="0" err="1">
                <a:solidFill>
                  <a:schemeClr val="dk1"/>
                </a:solidFill>
              </a:rPr>
              <a:t>tuning</a:t>
            </a:r>
            <a:r>
              <a:rPr lang="es-419" dirty="0">
                <a:solidFill>
                  <a:schemeClr val="dk1"/>
                </a:solidFill>
              </a:rPr>
              <a:t>, haciéndolo ideal para modelos grandes como </a:t>
            </a:r>
            <a:r>
              <a:rPr lang="es-419" dirty="0" err="1">
                <a:solidFill>
                  <a:schemeClr val="dk1"/>
                </a:solidFill>
              </a:rPr>
              <a:t>LLaMA</a:t>
            </a:r>
            <a:r>
              <a:rPr lang="es-419" dirty="0">
                <a:solidFill>
                  <a:schemeClr val="dk1"/>
                </a:solidFill>
              </a:rPr>
              <a:t> 3.</a:t>
            </a:r>
            <a:endParaRPr dirty="0">
              <a:solidFill>
                <a:schemeClr val="dk1"/>
              </a:solidFill>
            </a:endParaRPr>
          </a:p>
        </p:txBody>
      </p:sp>
      <p:sp>
        <p:nvSpPr>
          <p:cNvPr id="121" name="Google Shape;121;p21"/>
          <p:cNvSpPr txBox="1"/>
          <p:nvPr/>
        </p:nvSpPr>
        <p:spPr>
          <a:xfrm>
            <a:off x="380613" y="1322862"/>
            <a:ext cx="8451687" cy="3647122"/>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s-419" sz="1700" b="1" dirty="0"/>
              <a:t>¿Cómo Funciona </a:t>
            </a:r>
            <a:r>
              <a:rPr lang="es-419" sz="1700" b="1" dirty="0" err="1"/>
              <a:t>LoRA</a:t>
            </a:r>
            <a:r>
              <a:rPr lang="es-419" sz="1700" b="1" dirty="0"/>
              <a:t>?</a:t>
            </a:r>
            <a:endParaRPr sz="1700" b="1" dirty="0"/>
          </a:p>
          <a:p>
            <a:pPr marL="0" lvl="0" indent="0" algn="l" rtl="0">
              <a:spcBef>
                <a:spcPts val="0"/>
              </a:spcBef>
              <a:spcAft>
                <a:spcPts val="0"/>
              </a:spcAft>
              <a:buNone/>
            </a:pPr>
            <a:r>
              <a:rPr lang="es-419" sz="1300" b="1" dirty="0"/>
              <a:t>Descomposición de la Matriz:</a:t>
            </a:r>
            <a:endParaRPr sz="1300" b="1" dirty="0"/>
          </a:p>
          <a:p>
            <a:pPr marL="0" lvl="0" indent="0" algn="l" rtl="0">
              <a:spcBef>
                <a:spcPts val="0"/>
              </a:spcBef>
              <a:spcAft>
                <a:spcPts val="0"/>
              </a:spcAft>
              <a:buNone/>
            </a:pPr>
            <a:endParaRPr sz="1300" dirty="0"/>
          </a:p>
          <a:p>
            <a:pPr marL="457200" lvl="0" indent="-311150" algn="l" rtl="0">
              <a:spcBef>
                <a:spcPts val="0"/>
              </a:spcBef>
              <a:spcAft>
                <a:spcPts val="0"/>
              </a:spcAft>
              <a:buSzPts val="1300"/>
              <a:buChar char="●"/>
            </a:pPr>
            <a:r>
              <a:rPr lang="es-419" sz="1300" dirty="0"/>
              <a:t>En lugar de entrenar toda la matriz de pesos en un modelo, </a:t>
            </a:r>
            <a:r>
              <a:rPr lang="es-419" sz="1300" dirty="0" err="1"/>
              <a:t>LoRA</a:t>
            </a:r>
            <a:r>
              <a:rPr lang="es-419" sz="1300" dirty="0"/>
              <a:t> descompone esta matriz en dos matrices de menor rango.</a:t>
            </a:r>
            <a:endParaRPr sz="1300" dirty="0"/>
          </a:p>
          <a:p>
            <a:pPr marL="457200" lvl="0" indent="-311150" algn="l" rtl="0">
              <a:spcBef>
                <a:spcPts val="0"/>
              </a:spcBef>
              <a:spcAft>
                <a:spcPts val="0"/>
              </a:spcAft>
              <a:buSzPts val="1300"/>
              <a:buChar char="●"/>
            </a:pPr>
            <a:r>
              <a:rPr lang="es-419" sz="1300" dirty="0"/>
              <a:t>Solo se ajustan estas matrices de menor rango durante el entrenamiento, dejando los pesos originales intactos.</a:t>
            </a:r>
            <a:endParaRPr sz="1300" dirty="0"/>
          </a:p>
          <a:p>
            <a:pPr marL="0" lvl="0" indent="0" algn="l" rtl="0">
              <a:spcBef>
                <a:spcPts val="0"/>
              </a:spcBef>
              <a:spcAft>
                <a:spcPts val="0"/>
              </a:spcAft>
              <a:buNone/>
            </a:pPr>
            <a:endParaRPr sz="1300" dirty="0"/>
          </a:p>
          <a:p>
            <a:pPr marL="0" lvl="0" indent="0" algn="l" rtl="0">
              <a:spcBef>
                <a:spcPts val="0"/>
              </a:spcBef>
              <a:spcAft>
                <a:spcPts val="0"/>
              </a:spcAft>
              <a:buNone/>
            </a:pPr>
            <a:r>
              <a:rPr lang="es-419" sz="1300" b="1" dirty="0"/>
              <a:t>Adaptación por Capas:</a:t>
            </a:r>
            <a:endParaRPr sz="1300" b="1" dirty="0"/>
          </a:p>
          <a:p>
            <a:pPr marL="0" lvl="0" indent="0" algn="l" rtl="0">
              <a:spcBef>
                <a:spcPts val="0"/>
              </a:spcBef>
              <a:spcAft>
                <a:spcPts val="0"/>
              </a:spcAft>
              <a:buNone/>
            </a:pPr>
            <a:endParaRPr sz="1300" dirty="0"/>
          </a:p>
          <a:p>
            <a:pPr marL="457200" lvl="0" indent="-311150" algn="l" rtl="0">
              <a:spcBef>
                <a:spcPts val="0"/>
              </a:spcBef>
              <a:spcAft>
                <a:spcPts val="0"/>
              </a:spcAft>
              <a:buSzPts val="1300"/>
              <a:buChar char="●"/>
            </a:pPr>
            <a:r>
              <a:rPr lang="es-419" sz="1300" dirty="0" err="1"/>
              <a:t>LoRA</a:t>
            </a:r>
            <a:r>
              <a:rPr lang="es-419" sz="1300" dirty="0"/>
              <a:t> se aplica principalmente a los mecanismos de atención en los transformadores, optimizando su capacidad para capturar relaciones específicas en los datos de entrada.</a:t>
            </a:r>
            <a:endParaRPr sz="1300" dirty="0"/>
          </a:p>
          <a:p>
            <a:pPr marL="0" lvl="0" indent="0" algn="l" rtl="0">
              <a:spcBef>
                <a:spcPts val="0"/>
              </a:spcBef>
              <a:spcAft>
                <a:spcPts val="0"/>
              </a:spcAft>
              <a:buNone/>
            </a:pPr>
            <a:endParaRPr sz="1300" dirty="0"/>
          </a:p>
          <a:p>
            <a:pPr marL="0" lvl="0" indent="0" algn="l" rtl="0">
              <a:spcBef>
                <a:spcPts val="0"/>
              </a:spcBef>
              <a:spcAft>
                <a:spcPts val="0"/>
              </a:spcAft>
              <a:buNone/>
            </a:pPr>
            <a:r>
              <a:rPr lang="es-419" sz="1300" b="1" dirty="0"/>
              <a:t>Técnicas de Regulación:</a:t>
            </a:r>
            <a:endParaRPr sz="1300" b="1" dirty="0"/>
          </a:p>
          <a:p>
            <a:pPr marL="0" lvl="0" indent="0" algn="l" rtl="0">
              <a:spcBef>
                <a:spcPts val="0"/>
              </a:spcBef>
              <a:spcAft>
                <a:spcPts val="0"/>
              </a:spcAft>
              <a:buNone/>
            </a:pPr>
            <a:endParaRPr sz="1300" dirty="0"/>
          </a:p>
          <a:p>
            <a:pPr marL="457200" lvl="0" indent="-311150" algn="l" rtl="0">
              <a:spcBef>
                <a:spcPts val="0"/>
              </a:spcBef>
              <a:spcAft>
                <a:spcPts val="0"/>
              </a:spcAft>
              <a:buSzPts val="1300"/>
              <a:buChar char="●"/>
            </a:pPr>
            <a:r>
              <a:rPr lang="es-419" sz="1300" b="1" dirty="0" err="1"/>
              <a:t>Dropout</a:t>
            </a:r>
            <a:r>
              <a:rPr lang="es-419" sz="1300" b="1" dirty="0"/>
              <a:t>:</a:t>
            </a:r>
            <a:r>
              <a:rPr lang="es-419" sz="1300" dirty="0"/>
              <a:t> Reduce el sobreajuste durante el entrenamiento.</a:t>
            </a:r>
            <a:endParaRPr sz="1300" dirty="0"/>
          </a:p>
          <a:p>
            <a:pPr marL="457200" lvl="0" indent="-311150" algn="l" rtl="0">
              <a:spcBef>
                <a:spcPts val="0"/>
              </a:spcBef>
              <a:spcAft>
                <a:spcPts val="0"/>
              </a:spcAft>
              <a:buSzPts val="1300"/>
              <a:buChar char="●"/>
            </a:pPr>
            <a:r>
              <a:rPr lang="es-419" sz="1300" b="1" dirty="0"/>
              <a:t>Alpha </a:t>
            </a:r>
            <a:r>
              <a:rPr lang="es-419" sz="1300" b="1" dirty="0" err="1"/>
              <a:t>Scaling</a:t>
            </a:r>
            <a:r>
              <a:rPr lang="es-419" sz="1300" b="1" dirty="0"/>
              <a:t>:</a:t>
            </a:r>
            <a:r>
              <a:rPr lang="es-419" sz="1300" dirty="0"/>
              <a:t> Controla el impacto de las matrices ajustadas en el modelo original.</a:t>
            </a:r>
            <a:endParaRPr sz="13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8">
          <a:extLst>
            <a:ext uri="{FF2B5EF4-FFF2-40B4-BE49-F238E27FC236}">
              <a16:creationId xmlns:a16="http://schemas.microsoft.com/office/drawing/2014/main" id="{628F8475-987F-D931-060B-926A958FDCDB}"/>
            </a:ext>
          </a:extLst>
        </p:cNvPr>
        <p:cNvGrpSpPr/>
        <p:nvPr/>
      </p:nvGrpSpPr>
      <p:grpSpPr>
        <a:xfrm>
          <a:off x="0" y="0"/>
          <a:ext cx="0" cy="0"/>
          <a:chOff x="0" y="0"/>
          <a:chExt cx="0" cy="0"/>
        </a:xfrm>
      </p:grpSpPr>
      <p:sp>
        <p:nvSpPr>
          <p:cNvPr id="119" name="Google Shape;119;p21">
            <a:extLst>
              <a:ext uri="{FF2B5EF4-FFF2-40B4-BE49-F238E27FC236}">
                <a16:creationId xmlns:a16="http://schemas.microsoft.com/office/drawing/2014/main" id="{558FC2B2-AB58-10F7-203F-9A240C751EF0}"/>
              </a:ext>
            </a:extLst>
          </p:cNvPr>
          <p:cNvSpPr txBox="1">
            <a:spLocks noGrp="1"/>
          </p:cNvSpPr>
          <p:nvPr>
            <p:ph type="ctrTitle"/>
          </p:nvPr>
        </p:nvSpPr>
        <p:spPr>
          <a:xfrm>
            <a:off x="311700" y="-7120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dirty="0"/>
              <a:t>RAG</a:t>
            </a:r>
            <a:endParaRPr sz="3711" dirty="0"/>
          </a:p>
        </p:txBody>
      </p:sp>
      <p:sp>
        <p:nvSpPr>
          <p:cNvPr id="120" name="Google Shape;120;p21">
            <a:extLst>
              <a:ext uri="{FF2B5EF4-FFF2-40B4-BE49-F238E27FC236}">
                <a16:creationId xmlns:a16="http://schemas.microsoft.com/office/drawing/2014/main" id="{BA3EBD7D-5472-DC3D-3854-7829AC3FA4C6}"/>
              </a:ext>
            </a:extLst>
          </p:cNvPr>
          <p:cNvSpPr txBox="1">
            <a:spLocks noGrp="1"/>
          </p:cNvSpPr>
          <p:nvPr>
            <p:ph type="subTitle" idx="1"/>
          </p:nvPr>
        </p:nvSpPr>
        <p:spPr>
          <a:xfrm>
            <a:off x="347325" y="504686"/>
            <a:ext cx="8520600" cy="1040141"/>
          </a:xfrm>
          <a:prstGeom prst="rect">
            <a:avLst/>
          </a:prstGeom>
        </p:spPr>
        <p:txBody>
          <a:bodyPr spcFirstLastPara="1" wrap="square" lIns="91425" tIns="91425" rIns="91425" bIns="91425" anchor="t" anchorCtr="0">
            <a:normAutofit/>
          </a:bodyPr>
          <a:lstStyle/>
          <a:p>
            <a:pPr marL="0" lvl="0" indent="0" algn="just" rtl="0">
              <a:spcBef>
                <a:spcPts val="0"/>
              </a:spcBef>
              <a:spcAft>
                <a:spcPts val="0"/>
              </a:spcAft>
              <a:buNone/>
            </a:pPr>
            <a:r>
              <a:rPr lang="es-MX" sz="1100" dirty="0">
                <a:solidFill>
                  <a:schemeClr val="dk1"/>
                </a:solidFill>
              </a:rPr>
              <a:t>RAG es una técnica que mejora los modelos de lenguaje como </a:t>
            </a:r>
            <a:r>
              <a:rPr lang="es-MX" sz="1100" dirty="0" err="1">
                <a:solidFill>
                  <a:schemeClr val="dk1"/>
                </a:solidFill>
              </a:rPr>
              <a:t>LLaMA</a:t>
            </a:r>
            <a:r>
              <a:rPr lang="es-MX" sz="1100" dirty="0">
                <a:solidFill>
                  <a:schemeClr val="dk1"/>
                </a:solidFill>
              </a:rPr>
              <a:t> 3 al combinar generación de texto con recuperación de información </a:t>
            </a:r>
            <a:r>
              <a:rPr lang="es-MX" sz="1100" dirty="0" err="1">
                <a:solidFill>
                  <a:schemeClr val="dk1"/>
                </a:solidFill>
              </a:rPr>
              <a:t>externa.En</a:t>
            </a:r>
            <a:r>
              <a:rPr lang="es-MX" sz="1100" dirty="0">
                <a:solidFill>
                  <a:schemeClr val="dk1"/>
                </a:solidFill>
              </a:rPr>
              <a:t> lugar de depender solo del conocimiento interno del modelo, RAG busca información relevante en una base de datos vectorial antes de generar la respuesta, aumentando su precisión y actualizando el conocimiento sin reentrenamiento completo.</a:t>
            </a:r>
            <a:endParaRPr sz="1100" dirty="0">
              <a:solidFill>
                <a:schemeClr val="dk1"/>
              </a:solidFill>
            </a:endParaRPr>
          </a:p>
        </p:txBody>
      </p:sp>
      <p:sp>
        <p:nvSpPr>
          <p:cNvPr id="121" name="Google Shape;121;p21">
            <a:extLst>
              <a:ext uri="{FF2B5EF4-FFF2-40B4-BE49-F238E27FC236}">
                <a16:creationId xmlns:a16="http://schemas.microsoft.com/office/drawing/2014/main" id="{124CB034-5A71-0814-79F5-809522220EC3}"/>
              </a:ext>
            </a:extLst>
          </p:cNvPr>
          <p:cNvSpPr txBox="1"/>
          <p:nvPr/>
        </p:nvSpPr>
        <p:spPr>
          <a:xfrm>
            <a:off x="380612" y="1406412"/>
            <a:ext cx="8487313" cy="3508623"/>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s-419" sz="1600" b="1" dirty="0"/>
              <a:t>¿Cómo Funciona RAG?</a:t>
            </a:r>
          </a:p>
          <a:p>
            <a:pPr>
              <a:buNone/>
            </a:pPr>
            <a:r>
              <a:rPr lang="es-MX" b="1" dirty="0"/>
              <a:t>Recuperación de Contexto:</a:t>
            </a:r>
          </a:p>
          <a:p>
            <a:pPr>
              <a:buNone/>
            </a:pPr>
            <a:endParaRPr lang="es-MX" dirty="0"/>
          </a:p>
          <a:p>
            <a:pPr marL="285750" indent="-285750">
              <a:buFont typeface="Arial" panose="020B0604020202020204" pitchFamily="34" charset="0"/>
              <a:buChar char="•"/>
            </a:pPr>
            <a:r>
              <a:rPr lang="es-MX" sz="1200" dirty="0"/>
              <a:t>Convierte la consulta en </a:t>
            </a:r>
            <a:r>
              <a:rPr lang="es-MX" sz="1200" b="1" dirty="0" err="1"/>
              <a:t>embeddings</a:t>
            </a:r>
            <a:r>
              <a:rPr lang="es-MX" sz="1200" dirty="0"/>
              <a:t> y busca los documentos más relevantes en un </a:t>
            </a:r>
            <a:r>
              <a:rPr lang="es-MX" sz="1200" b="1" dirty="0"/>
              <a:t>índice vectorial</a:t>
            </a:r>
            <a:r>
              <a:rPr lang="es-MX" sz="1200" dirty="0"/>
              <a:t> (FAISS, </a:t>
            </a:r>
            <a:r>
              <a:rPr lang="es-MX" sz="1200" dirty="0" err="1"/>
              <a:t>Chroma</a:t>
            </a:r>
            <a:r>
              <a:rPr lang="es-MX" sz="1200" dirty="0"/>
              <a:t>, </a:t>
            </a:r>
            <a:r>
              <a:rPr lang="es-MX" sz="1200" dirty="0" err="1"/>
              <a:t>Milvus</a:t>
            </a:r>
            <a:r>
              <a:rPr lang="es-MX" sz="1200" dirty="0"/>
              <a:t>).</a:t>
            </a:r>
          </a:p>
          <a:p>
            <a:pPr marL="285750" indent="-285750">
              <a:buFont typeface="Arial" panose="020B0604020202020204" pitchFamily="34" charset="0"/>
              <a:buChar char="•"/>
            </a:pPr>
            <a:r>
              <a:rPr lang="es-MX" sz="1200" dirty="0"/>
              <a:t>Recupera fragmentos de información actualizados y relacionados con la pregunta.</a:t>
            </a:r>
          </a:p>
          <a:p>
            <a:endParaRPr lang="es-MX" dirty="0"/>
          </a:p>
          <a:p>
            <a:pPr>
              <a:buNone/>
            </a:pPr>
            <a:r>
              <a:rPr lang="es-MX" b="1" dirty="0"/>
              <a:t>Generación con Contexto:</a:t>
            </a:r>
          </a:p>
          <a:p>
            <a:pPr>
              <a:buNone/>
            </a:pPr>
            <a:endParaRPr lang="es-MX" sz="1200" dirty="0"/>
          </a:p>
          <a:p>
            <a:pPr marL="285750" indent="-285750">
              <a:buFont typeface="Arial" panose="020B0604020202020204" pitchFamily="34" charset="0"/>
              <a:buChar char="•"/>
            </a:pPr>
            <a:r>
              <a:rPr lang="es-MX" sz="1200" b="1" dirty="0" err="1"/>
              <a:t>LLaMA</a:t>
            </a:r>
            <a:r>
              <a:rPr lang="es-MX" sz="1200" b="1" dirty="0"/>
              <a:t> 3</a:t>
            </a:r>
            <a:r>
              <a:rPr lang="es-MX" sz="1200" dirty="0"/>
              <a:t> recibe la consulta junto con los fragmentos recuperados.</a:t>
            </a:r>
          </a:p>
          <a:p>
            <a:pPr marL="285750" indent="-285750">
              <a:buFont typeface="Arial" panose="020B0604020202020204" pitchFamily="34" charset="0"/>
              <a:buChar char="•"/>
            </a:pPr>
            <a:r>
              <a:rPr lang="es-MX" sz="1200" dirty="0"/>
              <a:t>Genera una respuesta fundamentada, reduciendo errores y alucinaciones.</a:t>
            </a:r>
          </a:p>
          <a:p>
            <a:pPr marL="285750" indent="-285750">
              <a:buFont typeface="Arial" panose="020B0604020202020204" pitchFamily="34" charset="0"/>
              <a:buChar char="•"/>
            </a:pPr>
            <a:endParaRPr lang="es-MX" sz="1200" dirty="0"/>
          </a:p>
          <a:p>
            <a:pPr>
              <a:buNone/>
            </a:pPr>
            <a:r>
              <a:rPr lang="es-MX" sz="1200" b="1" dirty="0"/>
              <a:t>Beneficios de RAG en </a:t>
            </a:r>
            <a:r>
              <a:rPr lang="es-MX" sz="1200" b="1" dirty="0" err="1"/>
              <a:t>LLaMA</a:t>
            </a:r>
            <a:r>
              <a:rPr lang="es-MX" sz="1200" b="1" dirty="0"/>
              <a:t> 3</a:t>
            </a:r>
          </a:p>
          <a:p>
            <a:pPr>
              <a:buNone/>
            </a:pPr>
            <a:endParaRPr lang="es-MX" sz="1200" b="1" dirty="0"/>
          </a:p>
          <a:p>
            <a:pPr marL="285750" indent="-285750">
              <a:buFont typeface="Arial" panose="020B0604020202020204" pitchFamily="34" charset="0"/>
              <a:buChar char="•"/>
            </a:pPr>
            <a:r>
              <a:rPr lang="es-MX" sz="1200" b="1" dirty="0"/>
              <a:t>Actualización Dinámica:</a:t>
            </a:r>
            <a:r>
              <a:rPr lang="es-MX" sz="1200" dirty="0"/>
              <a:t> Usa nueva información sin volver a entrenar el modelo.</a:t>
            </a:r>
          </a:p>
          <a:p>
            <a:pPr marL="285750" indent="-285750">
              <a:buFont typeface="Arial" panose="020B0604020202020204" pitchFamily="34" charset="0"/>
              <a:buChar char="•"/>
            </a:pPr>
            <a:r>
              <a:rPr lang="es-MX" sz="1200" b="1" dirty="0"/>
              <a:t>Mayor Precisión:</a:t>
            </a:r>
            <a:r>
              <a:rPr lang="es-MX" sz="1200" dirty="0"/>
              <a:t> Integra datos reales, reduciendo alucinaciones.</a:t>
            </a:r>
          </a:p>
          <a:p>
            <a:pPr marL="285750" indent="-285750">
              <a:buFont typeface="Arial" panose="020B0604020202020204" pitchFamily="34" charset="0"/>
              <a:buChar char="•"/>
            </a:pPr>
            <a:r>
              <a:rPr lang="es-MX" sz="1200" b="1" dirty="0"/>
              <a:t>Eficiencia:</a:t>
            </a:r>
            <a:r>
              <a:rPr lang="es-MX" sz="1200" dirty="0"/>
              <a:t> Permite aprovechar </a:t>
            </a:r>
            <a:r>
              <a:rPr lang="es-MX" sz="1200" dirty="0" err="1"/>
              <a:t>LLaMA</a:t>
            </a:r>
            <a:r>
              <a:rPr lang="es-MX" sz="1200" dirty="0"/>
              <a:t> 3 de forma ligera junto a FAISS/</a:t>
            </a:r>
            <a:r>
              <a:rPr lang="es-MX" sz="1200" dirty="0" err="1"/>
              <a:t>Chroma</a:t>
            </a:r>
            <a:r>
              <a:rPr lang="es-MX" sz="1200" dirty="0"/>
              <a:t>.</a:t>
            </a:r>
          </a:p>
        </p:txBody>
      </p:sp>
    </p:spTree>
    <p:extLst>
      <p:ext uri="{BB962C8B-B14F-4D97-AF65-F5344CB8AC3E}">
        <p14:creationId xmlns:p14="http://schemas.microsoft.com/office/powerpoint/2010/main" val="33105292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2"/>
          <p:cNvSpPr txBox="1">
            <a:spLocks noGrp="1"/>
          </p:cNvSpPr>
          <p:nvPr>
            <p:ph type="ctrTitle"/>
          </p:nvPr>
        </p:nvSpPr>
        <p:spPr>
          <a:xfrm>
            <a:off x="827875" y="115725"/>
            <a:ext cx="7933200" cy="10860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dirty="0"/>
              <a:t>Flujo de Trabajo para Fine-</a:t>
            </a:r>
            <a:r>
              <a:rPr lang="es-419" sz="3711" dirty="0" err="1"/>
              <a:t>Tuning</a:t>
            </a:r>
            <a:r>
              <a:rPr lang="es-419" sz="3711" dirty="0"/>
              <a:t> y Despliegue de un Modelo </a:t>
            </a:r>
            <a:r>
              <a:rPr lang="es-419" sz="3711" dirty="0" err="1"/>
              <a:t>LlaMA</a:t>
            </a:r>
            <a:r>
              <a:rPr lang="es-419" sz="3711" dirty="0"/>
              <a:t> 3</a:t>
            </a:r>
            <a:endParaRPr sz="3711" dirty="0"/>
          </a:p>
        </p:txBody>
      </p:sp>
      <p:pic>
        <p:nvPicPr>
          <p:cNvPr id="127" name="Google Shape;127;p22"/>
          <p:cNvPicPr preferRelativeResize="0"/>
          <p:nvPr/>
        </p:nvPicPr>
        <p:blipFill>
          <a:blip r:embed="rId3">
            <a:alphaModFix/>
          </a:blip>
          <a:stretch>
            <a:fillRect/>
          </a:stretch>
        </p:blipFill>
        <p:spPr>
          <a:xfrm>
            <a:off x="388070" y="1292851"/>
            <a:ext cx="7871575" cy="36369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pic>
        <p:nvPicPr>
          <p:cNvPr id="132" name="Google Shape;132;p23"/>
          <p:cNvPicPr preferRelativeResize="0"/>
          <p:nvPr/>
        </p:nvPicPr>
        <p:blipFill>
          <a:blip r:embed="rId3">
            <a:alphaModFix/>
          </a:blip>
          <a:stretch>
            <a:fillRect/>
          </a:stretch>
        </p:blipFill>
        <p:spPr>
          <a:xfrm>
            <a:off x="1436250" y="526763"/>
            <a:ext cx="6562450" cy="40899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24"/>
          <p:cNvSpPr txBox="1">
            <a:spLocks noGrp="1"/>
          </p:cNvSpPr>
          <p:nvPr>
            <p:ph type="ctrTitle"/>
          </p:nvPr>
        </p:nvSpPr>
        <p:spPr>
          <a:xfrm>
            <a:off x="311700" y="21365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a:t>Recolección de Datos</a:t>
            </a:r>
            <a:endParaRPr sz="3711"/>
          </a:p>
        </p:txBody>
      </p:sp>
      <p:sp>
        <p:nvSpPr>
          <p:cNvPr id="138" name="Google Shape;138;p24"/>
          <p:cNvSpPr txBox="1">
            <a:spLocks noGrp="1"/>
          </p:cNvSpPr>
          <p:nvPr>
            <p:ph type="subTitle" idx="1"/>
          </p:nvPr>
        </p:nvSpPr>
        <p:spPr>
          <a:xfrm>
            <a:off x="463875" y="1434150"/>
            <a:ext cx="8520600" cy="2421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s-419"/>
              <a:t>Fuentes de Información</a:t>
            </a:r>
            <a:endParaRPr/>
          </a:p>
          <a:p>
            <a:pPr marL="457200" lvl="0" indent="-406400" algn="l" rtl="0">
              <a:spcBef>
                <a:spcPts val="0"/>
              </a:spcBef>
              <a:spcAft>
                <a:spcPts val="0"/>
              </a:spcAft>
              <a:buSzPts val="2800"/>
              <a:buChar char="●"/>
            </a:pPr>
            <a:r>
              <a:rPr lang="es-419"/>
              <a:t>libros de medicina natural</a:t>
            </a:r>
            <a:endParaRPr/>
          </a:p>
          <a:p>
            <a:pPr marL="457200" lvl="0" indent="-406400" algn="l" rtl="0">
              <a:spcBef>
                <a:spcPts val="0"/>
              </a:spcBef>
              <a:spcAft>
                <a:spcPts val="0"/>
              </a:spcAft>
              <a:buSzPts val="2800"/>
              <a:buChar char="●"/>
            </a:pPr>
            <a:r>
              <a:rPr lang="es-419"/>
              <a:t>libros de medicina alternativa</a:t>
            </a:r>
            <a:endParaRPr/>
          </a:p>
          <a:p>
            <a:pPr marL="457200" lvl="0" indent="-406400" algn="l" rtl="0">
              <a:spcBef>
                <a:spcPts val="0"/>
              </a:spcBef>
              <a:spcAft>
                <a:spcPts val="0"/>
              </a:spcAft>
              <a:buSzPts val="2800"/>
              <a:buChar char="●"/>
            </a:pPr>
            <a:r>
              <a:rPr lang="es-419"/>
              <a:t>libro de plantas medicinales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5"/>
          <p:cNvSpPr txBox="1">
            <a:spLocks noGrp="1"/>
          </p:cNvSpPr>
          <p:nvPr>
            <p:ph type="ctrTitle"/>
          </p:nvPr>
        </p:nvSpPr>
        <p:spPr>
          <a:xfrm>
            <a:off x="311700" y="21365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Clr>
                <a:schemeClr val="dk1"/>
              </a:buClr>
              <a:buSzPct val="29640"/>
              <a:buFont typeface="Arial"/>
              <a:buNone/>
            </a:pPr>
            <a:r>
              <a:rPr lang="es-419" sz="3711" dirty="0"/>
              <a:t>Configuración del Entorno</a:t>
            </a:r>
            <a:endParaRPr sz="3711" dirty="0"/>
          </a:p>
        </p:txBody>
      </p:sp>
      <p:pic>
        <p:nvPicPr>
          <p:cNvPr id="146" name="Google Shape;146;p25"/>
          <p:cNvPicPr preferRelativeResize="0"/>
          <p:nvPr/>
        </p:nvPicPr>
        <p:blipFill>
          <a:blip r:embed="rId3">
            <a:alphaModFix/>
          </a:blip>
          <a:stretch>
            <a:fillRect/>
          </a:stretch>
        </p:blipFill>
        <p:spPr>
          <a:xfrm>
            <a:off x="1671621" y="1199679"/>
            <a:ext cx="1514125" cy="497825"/>
          </a:xfrm>
          <a:prstGeom prst="rect">
            <a:avLst/>
          </a:prstGeom>
          <a:noFill/>
          <a:ln>
            <a:noFill/>
          </a:ln>
        </p:spPr>
      </p:pic>
      <p:pic>
        <p:nvPicPr>
          <p:cNvPr id="3" name="Imagen 2">
            <a:extLst>
              <a:ext uri="{FF2B5EF4-FFF2-40B4-BE49-F238E27FC236}">
                <a16:creationId xmlns:a16="http://schemas.microsoft.com/office/drawing/2014/main" id="{F84A49B6-91D3-5580-F144-8B7E7FCC8F3D}"/>
              </a:ext>
            </a:extLst>
          </p:cNvPr>
          <p:cNvPicPr>
            <a:picLocks noChangeAspect="1"/>
          </p:cNvPicPr>
          <p:nvPr/>
        </p:nvPicPr>
        <p:blipFill>
          <a:blip r:embed="rId4"/>
          <a:srcRect t="1600"/>
          <a:stretch>
            <a:fillRect/>
          </a:stretch>
        </p:blipFill>
        <p:spPr>
          <a:xfrm>
            <a:off x="725085" y="2012793"/>
            <a:ext cx="7862349" cy="2917057"/>
          </a:xfrm>
          <a:prstGeom prst="rect">
            <a:avLst/>
          </a:prstGeom>
        </p:spPr>
      </p:pic>
      <p:pic>
        <p:nvPicPr>
          <p:cNvPr id="5" name="Imagen 4" descr="Logotipo&#10;&#10;El contenido generado por IA puede ser incorrecto.">
            <a:extLst>
              <a:ext uri="{FF2B5EF4-FFF2-40B4-BE49-F238E27FC236}">
                <a16:creationId xmlns:a16="http://schemas.microsoft.com/office/drawing/2014/main" id="{233553DE-BD47-85CA-42B7-6FD8F656DB90}"/>
              </a:ext>
            </a:extLst>
          </p:cNvPr>
          <p:cNvPicPr>
            <a:picLocks noChangeAspect="1"/>
          </p:cNvPicPr>
          <p:nvPr/>
        </p:nvPicPr>
        <p:blipFill>
          <a:blip r:embed="rId5"/>
          <a:stretch>
            <a:fillRect/>
          </a:stretch>
        </p:blipFill>
        <p:spPr>
          <a:xfrm>
            <a:off x="5327205" y="1186669"/>
            <a:ext cx="1262101" cy="55489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6509FC-202D-D1A7-37B4-09E5A3CF7A36}"/>
              </a:ext>
            </a:extLst>
          </p:cNvPr>
          <p:cNvSpPr>
            <a:spLocks noGrp="1"/>
          </p:cNvSpPr>
          <p:nvPr>
            <p:ph type="title"/>
          </p:nvPr>
        </p:nvSpPr>
        <p:spPr/>
        <p:txBody>
          <a:bodyPr>
            <a:normAutofit fontScale="90000"/>
          </a:bodyPr>
          <a:lstStyle/>
          <a:p>
            <a:r>
              <a:rPr lang="es-419" dirty="0"/>
              <a:t>Configuración del Entorno (</a:t>
            </a:r>
            <a:r>
              <a:rPr lang="es-419" dirty="0" err="1"/>
              <a:t>Librerias</a:t>
            </a:r>
            <a:r>
              <a:rPr lang="es-419" dirty="0"/>
              <a:t>)</a:t>
            </a:r>
            <a:endParaRPr lang="es-PE" dirty="0"/>
          </a:p>
        </p:txBody>
      </p:sp>
      <p:sp>
        <p:nvSpPr>
          <p:cNvPr id="3" name="Marcador de texto 2">
            <a:extLst>
              <a:ext uri="{FF2B5EF4-FFF2-40B4-BE49-F238E27FC236}">
                <a16:creationId xmlns:a16="http://schemas.microsoft.com/office/drawing/2014/main" id="{945549B2-9C1C-DA93-3967-A9BE1E8F2C25}"/>
              </a:ext>
            </a:extLst>
          </p:cNvPr>
          <p:cNvSpPr>
            <a:spLocks noGrp="1"/>
          </p:cNvSpPr>
          <p:nvPr>
            <p:ph type="body" idx="1"/>
          </p:nvPr>
        </p:nvSpPr>
        <p:spPr/>
        <p:txBody>
          <a:bodyPr/>
          <a:lstStyle/>
          <a:p>
            <a:pPr marL="114300" indent="0">
              <a:buNone/>
            </a:pPr>
            <a:r>
              <a:rPr lang="es-PE" dirty="0"/>
              <a:t>!</a:t>
            </a:r>
            <a:r>
              <a:rPr lang="es-PE" dirty="0" err="1"/>
              <a:t>pip</a:t>
            </a:r>
            <a:r>
              <a:rPr lang="es-PE" dirty="0"/>
              <a:t> </a:t>
            </a:r>
            <a:r>
              <a:rPr lang="es-PE" dirty="0" err="1"/>
              <a:t>install</a:t>
            </a:r>
            <a:r>
              <a:rPr lang="es-PE" dirty="0"/>
              <a:t> -U </a:t>
            </a:r>
            <a:r>
              <a:rPr lang="es-PE" dirty="0" err="1"/>
              <a:t>torch</a:t>
            </a:r>
            <a:r>
              <a:rPr lang="es-PE" dirty="0"/>
              <a:t> </a:t>
            </a:r>
            <a:r>
              <a:rPr lang="es-PE" dirty="0" err="1"/>
              <a:t>langchain-community</a:t>
            </a:r>
            <a:r>
              <a:rPr lang="es-PE" dirty="0"/>
              <a:t> </a:t>
            </a:r>
            <a:r>
              <a:rPr lang="es-PE" dirty="0" err="1"/>
              <a:t>langchain</a:t>
            </a:r>
            <a:r>
              <a:rPr lang="es-PE" dirty="0"/>
              <a:t> </a:t>
            </a:r>
            <a:r>
              <a:rPr lang="es-PE" dirty="0" err="1"/>
              <a:t>langgraph</a:t>
            </a:r>
            <a:r>
              <a:rPr lang="es-PE" dirty="0"/>
              <a:t> </a:t>
            </a:r>
            <a:r>
              <a:rPr lang="es-PE" dirty="0" err="1"/>
              <a:t>faiss-cpu</a:t>
            </a:r>
            <a:r>
              <a:rPr lang="es-PE" dirty="0"/>
              <a:t> </a:t>
            </a:r>
            <a:r>
              <a:rPr lang="es-PE" dirty="0" err="1"/>
              <a:t>sentence-transformers</a:t>
            </a:r>
            <a:r>
              <a:rPr lang="es-PE" dirty="0"/>
              <a:t> </a:t>
            </a:r>
            <a:r>
              <a:rPr lang="es-PE" dirty="0" err="1"/>
              <a:t>transformers</a:t>
            </a:r>
            <a:r>
              <a:rPr lang="es-PE" dirty="0"/>
              <a:t> </a:t>
            </a:r>
            <a:r>
              <a:rPr lang="es-PE" dirty="0" err="1"/>
              <a:t>datasets</a:t>
            </a:r>
            <a:r>
              <a:rPr lang="es-PE" dirty="0"/>
              <a:t> </a:t>
            </a:r>
            <a:r>
              <a:rPr lang="es-PE" dirty="0" err="1"/>
              <a:t>accelerate</a:t>
            </a:r>
            <a:r>
              <a:rPr lang="es-PE" dirty="0"/>
              <a:t> </a:t>
            </a:r>
            <a:r>
              <a:rPr lang="es-PE" dirty="0" err="1"/>
              <a:t>peft</a:t>
            </a:r>
            <a:r>
              <a:rPr lang="es-PE" dirty="0"/>
              <a:t> </a:t>
            </a:r>
            <a:r>
              <a:rPr lang="es-PE" dirty="0" err="1"/>
              <a:t>bitsandbytes</a:t>
            </a:r>
            <a:r>
              <a:rPr lang="es-PE" dirty="0"/>
              <a:t> </a:t>
            </a:r>
            <a:r>
              <a:rPr lang="es-PE" dirty="0" err="1"/>
              <a:t>unsloth</a:t>
            </a:r>
            <a:endParaRPr lang="es-PE" dirty="0"/>
          </a:p>
          <a:p>
            <a:pPr marL="114300" indent="0">
              <a:buNone/>
            </a:pPr>
            <a:endParaRPr lang="es-PE" dirty="0"/>
          </a:p>
          <a:p>
            <a:pPr marL="114300" indent="0">
              <a:buNone/>
            </a:pPr>
            <a:r>
              <a:rPr lang="es-PE" dirty="0"/>
              <a:t>!</a:t>
            </a:r>
            <a:r>
              <a:rPr lang="es-PE" dirty="0" err="1"/>
              <a:t>pip</a:t>
            </a:r>
            <a:r>
              <a:rPr lang="es-PE" dirty="0"/>
              <a:t> </a:t>
            </a:r>
            <a:r>
              <a:rPr lang="es-PE" dirty="0" err="1"/>
              <a:t>install</a:t>
            </a:r>
            <a:r>
              <a:rPr lang="es-PE" dirty="0"/>
              <a:t> -U </a:t>
            </a:r>
            <a:r>
              <a:rPr lang="es-PE" dirty="0" err="1"/>
              <a:t>langchain-huggingface</a:t>
            </a:r>
            <a:r>
              <a:rPr lang="es-PE" dirty="0"/>
              <a:t> </a:t>
            </a:r>
            <a:r>
              <a:rPr lang="es-PE" dirty="0" err="1"/>
              <a:t>tf-keras</a:t>
            </a:r>
            <a:r>
              <a:rPr lang="es-PE" dirty="0"/>
              <a:t> </a:t>
            </a:r>
            <a:r>
              <a:rPr lang="es-PE" dirty="0" err="1"/>
              <a:t>trl</a:t>
            </a:r>
            <a:endParaRPr lang="es-PE" dirty="0"/>
          </a:p>
          <a:p>
            <a:pPr marL="114300" indent="0">
              <a:buNone/>
            </a:pPr>
            <a:endParaRPr lang="es-PE" dirty="0"/>
          </a:p>
          <a:p>
            <a:pPr marL="114300" indent="0">
              <a:buNone/>
            </a:pPr>
            <a:endParaRPr lang="es-PE" dirty="0"/>
          </a:p>
        </p:txBody>
      </p:sp>
    </p:spTree>
    <p:extLst>
      <p:ext uri="{BB962C8B-B14F-4D97-AF65-F5344CB8AC3E}">
        <p14:creationId xmlns:p14="http://schemas.microsoft.com/office/powerpoint/2010/main" val="60705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6"/>
          <p:cNvSpPr txBox="1">
            <a:spLocks noGrp="1"/>
          </p:cNvSpPr>
          <p:nvPr>
            <p:ph type="ctrTitle"/>
          </p:nvPr>
        </p:nvSpPr>
        <p:spPr>
          <a:xfrm>
            <a:off x="311700" y="21365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a:t>Preparación de Datos</a:t>
            </a:r>
            <a:endParaRPr sz="3711"/>
          </a:p>
        </p:txBody>
      </p:sp>
      <p:pic>
        <p:nvPicPr>
          <p:cNvPr id="154" name="Google Shape;154;p26"/>
          <p:cNvPicPr preferRelativeResize="0"/>
          <p:nvPr/>
        </p:nvPicPr>
        <p:blipFill>
          <a:blip r:embed="rId3">
            <a:alphaModFix/>
          </a:blip>
          <a:stretch>
            <a:fillRect/>
          </a:stretch>
        </p:blipFill>
        <p:spPr>
          <a:xfrm>
            <a:off x="1478625" y="1042300"/>
            <a:ext cx="3139516" cy="1738549"/>
          </a:xfrm>
          <a:prstGeom prst="rect">
            <a:avLst/>
          </a:prstGeom>
          <a:noFill/>
          <a:ln>
            <a:noFill/>
          </a:ln>
        </p:spPr>
      </p:pic>
      <p:sp>
        <p:nvSpPr>
          <p:cNvPr id="155" name="Google Shape;155;p26"/>
          <p:cNvSpPr txBox="1"/>
          <p:nvPr/>
        </p:nvSpPr>
        <p:spPr>
          <a:xfrm>
            <a:off x="4709825" y="1749525"/>
            <a:ext cx="1881900" cy="400200"/>
          </a:xfrm>
          <a:prstGeom prst="rect">
            <a:avLst/>
          </a:prstGeom>
          <a:noFill/>
          <a:ln>
            <a:noFill/>
          </a:ln>
        </p:spPr>
        <p:txBody>
          <a:bodyPr spcFirstLastPara="1" wrap="square" lIns="91425" tIns="91425" rIns="91425" bIns="91425" anchor="t" anchorCtr="0">
            <a:spAutoFit/>
          </a:bodyPr>
          <a:lstStyle/>
          <a:p>
            <a:pPr lvl="0"/>
            <a:r>
              <a:rPr lang="es-419" dirty="0" err="1"/>
              <a:t>datasetMedNat.json</a:t>
            </a:r>
            <a:endParaRPr dirty="0"/>
          </a:p>
        </p:txBody>
      </p:sp>
      <p:pic>
        <p:nvPicPr>
          <p:cNvPr id="3" name="Imagen 2">
            <a:extLst>
              <a:ext uri="{FF2B5EF4-FFF2-40B4-BE49-F238E27FC236}">
                <a16:creationId xmlns:a16="http://schemas.microsoft.com/office/drawing/2014/main" id="{021724F9-98FC-4E89-D0BE-C2BEA77DDF1C}"/>
              </a:ext>
            </a:extLst>
          </p:cNvPr>
          <p:cNvPicPr>
            <a:picLocks noChangeAspect="1"/>
          </p:cNvPicPr>
          <p:nvPr/>
        </p:nvPicPr>
        <p:blipFill>
          <a:blip r:embed="rId4"/>
          <a:stretch>
            <a:fillRect/>
          </a:stretch>
        </p:blipFill>
        <p:spPr>
          <a:xfrm>
            <a:off x="1003488" y="2895199"/>
            <a:ext cx="7412674" cy="1951195"/>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7660D3-E7B2-E616-F7FB-BB3A3F398C86}"/>
              </a:ext>
            </a:extLst>
          </p:cNvPr>
          <p:cNvSpPr>
            <a:spLocks noGrp="1"/>
          </p:cNvSpPr>
          <p:nvPr>
            <p:ph type="title"/>
          </p:nvPr>
        </p:nvSpPr>
        <p:spPr>
          <a:xfrm>
            <a:off x="311700" y="394538"/>
            <a:ext cx="8520600" cy="623187"/>
          </a:xfrm>
        </p:spPr>
        <p:txBody>
          <a:bodyPr>
            <a:noAutofit/>
          </a:bodyPr>
          <a:lstStyle/>
          <a:p>
            <a:r>
              <a:rPr lang="es-PE" sz="3300" dirty="0"/>
              <a:t>Pipeline de Fine-</a:t>
            </a:r>
            <a:r>
              <a:rPr lang="es-PE" sz="3300" dirty="0" err="1"/>
              <a:t>Tuning</a:t>
            </a:r>
            <a:endParaRPr lang="es-PE" sz="3300" dirty="0"/>
          </a:p>
        </p:txBody>
      </p:sp>
      <p:pic>
        <p:nvPicPr>
          <p:cNvPr id="7" name="Imagen 6">
            <a:extLst>
              <a:ext uri="{FF2B5EF4-FFF2-40B4-BE49-F238E27FC236}">
                <a16:creationId xmlns:a16="http://schemas.microsoft.com/office/drawing/2014/main" id="{4C342FEA-6226-15A2-122F-E4C25CDDCA19}"/>
              </a:ext>
            </a:extLst>
          </p:cNvPr>
          <p:cNvPicPr>
            <a:picLocks noChangeAspect="1"/>
          </p:cNvPicPr>
          <p:nvPr/>
        </p:nvPicPr>
        <p:blipFill>
          <a:blip r:embed="rId2"/>
          <a:stretch>
            <a:fillRect/>
          </a:stretch>
        </p:blipFill>
        <p:spPr>
          <a:xfrm>
            <a:off x="502718" y="1202182"/>
            <a:ext cx="8028587" cy="3817010"/>
          </a:xfrm>
          <a:prstGeom prst="rect">
            <a:avLst/>
          </a:prstGeom>
        </p:spPr>
      </p:pic>
    </p:spTree>
    <p:extLst>
      <p:ext uri="{BB962C8B-B14F-4D97-AF65-F5344CB8AC3E}">
        <p14:creationId xmlns:p14="http://schemas.microsoft.com/office/powerpoint/2010/main" val="25988451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7"/>
          <p:cNvSpPr txBox="1">
            <a:spLocks noGrp="1"/>
          </p:cNvSpPr>
          <p:nvPr>
            <p:ph type="ctrTitle"/>
          </p:nvPr>
        </p:nvSpPr>
        <p:spPr>
          <a:xfrm>
            <a:off x="311700" y="21365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dirty="0"/>
              <a:t>Configuración del Modelo</a:t>
            </a:r>
            <a:endParaRPr sz="3711" dirty="0"/>
          </a:p>
        </p:txBody>
      </p:sp>
      <p:sp>
        <p:nvSpPr>
          <p:cNvPr id="4" name="CuadroTexto 3">
            <a:extLst>
              <a:ext uri="{FF2B5EF4-FFF2-40B4-BE49-F238E27FC236}">
                <a16:creationId xmlns:a16="http://schemas.microsoft.com/office/drawing/2014/main" id="{F8E77291-AF34-4897-9BD8-6496F8910050}"/>
              </a:ext>
            </a:extLst>
          </p:cNvPr>
          <p:cNvSpPr txBox="1"/>
          <p:nvPr/>
        </p:nvSpPr>
        <p:spPr>
          <a:xfrm>
            <a:off x="728735" y="927950"/>
            <a:ext cx="7284366" cy="3985706"/>
          </a:xfrm>
          <a:prstGeom prst="rect">
            <a:avLst/>
          </a:prstGeom>
          <a:noFill/>
        </p:spPr>
        <p:txBody>
          <a:bodyPr wrap="none" rtlCol="0">
            <a:spAutoFit/>
          </a:bodyPr>
          <a:lstStyle/>
          <a:p>
            <a:r>
              <a:rPr lang="es-PE" sz="1100" dirty="0"/>
              <a:t># --- Carga del modelo base ---</a:t>
            </a:r>
          </a:p>
          <a:p>
            <a:r>
              <a:rPr lang="es-PE" sz="1100" dirty="0"/>
              <a:t># Carga el modelo Llama-3.2-3B cuantizado en 4-bit para eficiencia</a:t>
            </a:r>
          </a:p>
          <a:p>
            <a:r>
              <a:rPr lang="es-PE" sz="1100" dirty="0" err="1"/>
              <a:t>model</a:t>
            </a:r>
            <a:r>
              <a:rPr lang="es-PE" sz="1100" dirty="0"/>
              <a:t>, </a:t>
            </a:r>
            <a:r>
              <a:rPr lang="es-PE" sz="1100" dirty="0" err="1"/>
              <a:t>tokenizer</a:t>
            </a:r>
            <a:r>
              <a:rPr lang="es-PE" sz="1100" dirty="0"/>
              <a:t> = </a:t>
            </a:r>
            <a:r>
              <a:rPr lang="es-PE" sz="1100" dirty="0" err="1"/>
              <a:t>FastLanguageModel.from_pretrained</a:t>
            </a:r>
            <a:r>
              <a:rPr lang="es-PE" sz="1100" dirty="0"/>
              <a:t>(</a:t>
            </a:r>
          </a:p>
          <a:p>
            <a:r>
              <a:rPr lang="es-PE" sz="1100" dirty="0"/>
              <a:t>    </a:t>
            </a:r>
            <a:r>
              <a:rPr lang="es-PE" sz="1100" dirty="0" err="1"/>
              <a:t>model_name</a:t>
            </a:r>
            <a:r>
              <a:rPr lang="es-PE" sz="1100" dirty="0"/>
              <a:t>="</a:t>
            </a:r>
            <a:r>
              <a:rPr lang="es-PE" sz="1100" b="1" dirty="0" err="1"/>
              <a:t>unsloth</a:t>
            </a:r>
            <a:r>
              <a:rPr lang="es-PE" sz="1100" b="1" dirty="0"/>
              <a:t>/Llama-3.2-3B-Instruct-bnb-4bit</a:t>
            </a:r>
            <a:r>
              <a:rPr lang="es-PE" sz="1100" dirty="0"/>
              <a:t>",  # Nombre del modelo base en HF (cuantizado 4-bit)</a:t>
            </a:r>
          </a:p>
          <a:p>
            <a:r>
              <a:rPr lang="es-PE" sz="1100" dirty="0"/>
              <a:t>    </a:t>
            </a:r>
            <a:r>
              <a:rPr lang="es-PE" sz="1100" dirty="0" err="1"/>
              <a:t>max_seq_length</a:t>
            </a:r>
            <a:r>
              <a:rPr lang="es-PE" sz="1100" dirty="0"/>
              <a:t>=</a:t>
            </a:r>
            <a:r>
              <a:rPr lang="es-PE" sz="1100" dirty="0" err="1"/>
              <a:t>max_seq_length</a:t>
            </a:r>
            <a:r>
              <a:rPr lang="es-PE" sz="1100" dirty="0"/>
              <a:t>,                                  	     # Máx. longitud de entrada (tokens)</a:t>
            </a:r>
          </a:p>
          <a:p>
            <a:r>
              <a:rPr lang="es-PE" sz="1100" dirty="0"/>
              <a:t>    load_in_4bit=load_in_4bit,                            	     # Carga el modelo en 4 bits (menos memoria)</a:t>
            </a:r>
          </a:p>
          <a:p>
            <a:r>
              <a:rPr lang="es-PE" sz="1100" dirty="0"/>
              <a:t>    token=</a:t>
            </a:r>
            <a:r>
              <a:rPr lang="es-PE" sz="1100" dirty="0" err="1"/>
              <a:t>hf_token</a:t>
            </a:r>
            <a:r>
              <a:rPr lang="es-PE" sz="1100" dirty="0"/>
              <a:t>                                        		     # Token de acceso a </a:t>
            </a:r>
            <a:r>
              <a:rPr lang="es-PE" sz="1100" dirty="0" err="1"/>
              <a:t>Hugging</a:t>
            </a:r>
            <a:r>
              <a:rPr lang="es-PE" sz="1100" dirty="0"/>
              <a:t> </a:t>
            </a:r>
            <a:r>
              <a:rPr lang="es-PE" sz="1100" dirty="0" err="1"/>
              <a:t>Face</a:t>
            </a:r>
            <a:endParaRPr lang="es-PE" sz="1100" dirty="0"/>
          </a:p>
          <a:p>
            <a:r>
              <a:rPr lang="es-PE" sz="1100" dirty="0"/>
              <a:t>)</a:t>
            </a:r>
          </a:p>
          <a:p>
            <a:endParaRPr lang="es-PE" sz="1100" dirty="0"/>
          </a:p>
          <a:p>
            <a:r>
              <a:rPr lang="es-PE" sz="1100" dirty="0"/>
              <a:t># --- Configuración de </a:t>
            </a:r>
            <a:r>
              <a:rPr lang="es-PE" sz="1100" dirty="0" err="1"/>
              <a:t>LoRA</a:t>
            </a:r>
            <a:r>
              <a:rPr lang="es-PE" sz="1100" dirty="0"/>
              <a:t> (ajuste eficiente) ---</a:t>
            </a:r>
          </a:p>
          <a:p>
            <a:r>
              <a:rPr lang="es-PE" sz="1100" dirty="0"/>
              <a:t># Aplica parámetros </a:t>
            </a:r>
            <a:r>
              <a:rPr lang="es-PE" sz="1100" dirty="0" err="1"/>
              <a:t>LoRA</a:t>
            </a:r>
            <a:r>
              <a:rPr lang="es-PE" sz="1100" dirty="0"/>
              <a:t> para entrenar solo partes del modelo (menos memoria)</a:t>
            </a:r>
          </a:p>
          <a:p>
            <a:r>
              <a:rPr lang="es-PE" sz="1100" dirty="0" err="1"/>
              <a:t>model</a:t>
            </a:r>
            <a:r>
              <a:rPr lang="es-PE" sz="1100" dirty="0"/>
              <a:t> = </a:t>
            </a:r>
            <a:r>
              <a:rPr lang="es-PE" sz="1100" dirty="0" err="1"/>
              <a:t>FastLanguageModel.get_peft_model</a:t>
            </a:r>
            <a:r>
              <a:rPr lang="es-PE" sz="1100" dirty="0"/>
              <a:t>(</a:t>
            </a:r>
          </a:p>
          <a:p>
            <a:r>
              <a:rPr lang="es-PE" sz="1100" dirty="0"/>
              <a:t>    </a:t>
            </a:r>
            <a:r>
              <a:rPr lang="es-PE" sz="1100" dirty="0" err="1"/>
              <a:t>model</a:t>
            </a:r>
            <a:r>
              <a:rPr lang="es-PE" sz="1100" dirty="0"/>
              <a:t>,</a:t>
            </a:r>
          </a:p>
          <a:p>
            <a:r>
              <a:rPr lang="es-PE" sz="1100" dirty="0"/>
              <a:t>    r=16,                                                 		# Rango </a:t>
            </a:r>
            <a:r>
              <a:rPr lang="es-PE" sz="1100" dirty="0" err="1"/>
              <a:t>LoRA</a:t>
            </a:r>
            <a:r>
              <a:rPr lang="es-PE" sz="1100" dirty="0"/>
              <a:t>: más alto = más capacidad</a:t>
            </a:r>
          </a:p>
          <a:p>
            <a:r>
              <a:rPr lang="es-PE" sz="1100" dirty="0"/>
              <a:t>    </a:t>
            </a:r>
            <a:r>
              <a:rPr lang="es-PE" sz="1100" dirty="0" err="1"/>
              <a:t>target_modules</a:t>
            </a:r>
            <a:r>
              <a:rPr lang="es-PE" sz="1100" dirty="0"/>
              <a:t>=[                                      		# Capas específicas del modelo a entrenar con </a:t>
            </a:r>
            <a:r>
              <a:rPr lang="es-PE" sz="1100" dirty="0" err="1"/>
              <a:t>LoRA</a:t>
            </a:r>
            <a:endParaRPr lang="es-PE" sz="1100" dirty="0"/>
          </a:p>
          <a:p>
            <a:r>
              <a:rPr lang="es-PE" sz="1100" dirty="0"/>
              <a:t>        "</a:t>
            </a:r>
            <a:r>
              <a:rPr lang="es-PE" sz="1100" dirty="0" err="1"/>
              <a:t>q_proj</a:t>
            </a:r>
            <a:r>
              <a:rPr lang="es-PE" sz="1100" dirty="0"/>
              <a:t>", "</a:t>
            </a:r>
            <a:r>
              <a:rPr lang="es-PE" sz="1100" dirty="0" err="1"/>
              <a:t>k_proj</a:t>
            </a:r>
            <a:r>
              <a:rPr lang="es-PE" sz="1100" dirty="0"/>
              <a:t>", "</a:t>
            </a:r>
            <a:r>
              <a:rPr lang="es-PE" sz="1100" dirty="0" err="1"/>
              <a:t>v_proj</a:t>
            </a:r>
            <a:r>
              <a:rPr lang="es-PE" sz="1100" dirty="0"/>
              <a:t>", "</a:t>
            </a:r>
            <a:r>
              <a:rPr lang="es-PE" sz="1100" dirty="0" err="1"/>
              <a:t>o_proj</a:t>
            </a:r>
            <a:r>
              <a:rPr lang="es-PE" sz="1100" dirty="0"/>
              <a:t>", </a:t>
            </a:r>
          </a:p>
          <a:p>
            <a:r>
              <a:rPr lang="es-PE" sz="1100" dirty="0"/>
              <a:t>        "</a:t>
            </a:r>
            <a:r>
              <a:rPr lang="es-PE" sz="1100" dirty="0" err="1"/>
              <a:t>gate_proj</a:t>
            </a:r>
            <a:r>
              <a:rPr lang="es-PE" sz="1100" dirty="0"/>
              <a:t>", "</a:t>
            </a:r>
            <a:r>
              <a:rPr lang="es-PE" sz="1100" dirty="0" err="1"/>
              <a:t>up_proj</a:t>
            </a:r>
            <a:r>
              <a:rPr lang="es-PE" sz="1100" dirty="0"/>
              <a:t>", "</a:t>
            </a:r>
            <a:r>
              <a:rPr lang="es-PE" sz="1100" dirty="0" err="1"/>
              <a:t>down_proj</a:t>
            </a:r>
            <a:r>
              <a:rPr lang="es-PE" sz="1100" dirty="0"/>
              <a:t>"</a:t>
            </a:r>
          </a:p>
          <a:p>
            <a:r>
              <a:rPr lang="es-PE" sz="1100" dirty="0"/>
              <a:t>    ],</a:t>
            </a:r>
          </a:p>
          <a:p>
            <a:r>
              <a:rPr lang="es-PE" sz="1100" dirty="0"/>
              <a:t>    </a:t>
            </a:r>
            <a:r>
              <a:rPr lang="es-PE" sz="1100" dirty="0" err="1"/>
              <a:t>lora_alpha</a:t>
            </a:r>
            <a:r>
              <a:rPr lang="es-PE" sz="1100" dirty="0"/>
              <a:t>=16,                                        		# Escalado de las actualizaciones </a:t>
            </a:r>
            <a:r>
              <a:rPr lang="es-PE" sz="1100" dirty="0" err="1"/>
              <a:t>LoRA</a:t>
            </a:r>
            <a:endParaRPr lang="es-PE" sz="1100" dirty="0"/>
          </a:p>
          <a:p>
            <a:r>
              <a:rPr lang="es-PE" sz="1100" dirty="0"/>
              <a:t>    </a:t>
            </a:r>
            <a:r>
              <a:rPr lang="es-PE" sz="1100" dirty="0" err="1"/>
              <a:t>lora_dropout</a:t>
            </a:r>
            <a:r>
              <a:rPr lang="es-PE" sz="1100" dirty="0"/>
              <a:t>=0,                                       		# </a:t>
            </a:r>
            <a:r>
              <a:rPr lang="es-PE" sz="1100" dirty="0" err="1"/>
              <a:t>Dropout</a:t>
            </a:r>
            <a:r>
              <a:rPr lang="es-PE" sz="1100" dirty="0"/>
              <a:t> en </a:t>
            </a:r>
            <a:r>
              <a:rPr lang="es-PE" sz="1100" dirty="0" err="1"/>
              <a:t>LoRA</a:t>
            </a:r>
            <a:r>
              <a:rPr lang="es-PE" sz="1100" dirty="0"/>
              <a:t> (0 = sin regularización)</a:t>
            </a:r>
          </a:p>
          <a:p>
            <a:r>
              <a:rPr lang="es-PE" sz="1100" dirty="0"/>
              <a:t>    </a:t>
            </a:r>
            <a:r>
              <a:rPr lang="es-PE" sz="1100" dirty="0" err="1"/>
              <a:t>bias</a:t>
            </a:r>
            <a:r>
              <a:rPr lang="es-PE" sz="1100" dirty="0"/>
              <a:t>="</a:t>
            </a:r>
            <a:r>
              <a:rPr lang="es-PE" sz="1100" dirty="0" err="1"/>
              <a:t>none</a:t>
            </a:r>
            <a:r>
              <a:rPr lang="es-PE" sz="1100" dirty="0"/>
              <a:t>",                                          		# No se ajustan los </a:t>
            </a:r>
            <a:r>
              <a:rPr lang="es-PE" sz="1100" dirty="0" err="1"/>
              <a:t>bias</a:t>
            </a:r>
            <a:endParaRPr lang="es-PE" sz="1100" dirty="0"/>
          </a:p>
          <a:p>
            <a:r>
              <a:rPr lang="es-PE" sz="1100" dirty="0"/>
              <a:t>    </a:t>
            </a:r>
            <a:r>
              <a:rPr lang="es-PE" sz="1100" dirty="0" err="1"/>
              <a:t>use_gradient_checkpointing</a:t>
            </a:r>
            <a:r>
              <a:rPr lang="es-PE" sz="1100" dirty="0"/>
              <a:t>="</a:t>
            </a:r>
            <a:r>
              <a:rPr lang="es-PE" sz="1100" dirty="0" err="1"/>
              <a:t>unsloth</a:t>
            </a:r>
            <a:r>
              <a:rPr lang="es-PE" sz="1100" dirty="0"/>
              <a:t>"                  	# Reduce uso de memoria en entrenamiento</a:t>
            </a:r>
          </a:p>
          <a:p>
            <a:r>
              <a:rPr lang="es-PE" sz="1100" dirty="0"/>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2" name="CuadroTexto 1">
            <a:extLst>
              <a:ext uri="{FF2B5EF4-FFF2-40B4-BE49-F238E27FC236}">
                <a16:creationId xmlns:a16="http://schemas.microsoft.com/office/drawing/2014/main" id="{A721EBC0-9F03-1FC0-12F5-13A4D70995B3}"/>
              </a:ext>
            </a:extLst>
          </p:cNvPr>
          <p:cNvSpPr txBox="1"/>
          <p:nvPr/>
        </p:nvSpPr>
        <p:spPr>
          <a:xfrm>
            <a:off x="614561" y="1304510"/>
            <a:ext cx="5535490" cy="3785652"/>
          </a:xfrm>
          <a:prstGeom prst="rect">
            <a:avLst/>
          </a:prstGeom>
          <a:noFill/>
        </p:spPr>
        <p:txBody>
          <a:bodyPr wrap="none" rtlCol="0">
            <a:spAutoFit/>
          </a:bodyPr>
          <a:lstStyle/>
          <a:p>
            <a:r>
              <a:rPr lang="es-PE" sz="1000" dirty="0" err="1"/>
              <a:t>training_args</a:t>
            </a:r>
            <a:r>
              <a:rPr lang="es-PE" sz="1000" dirty="0"/>
              <a:t> = </a:t>
            </a:r>
            <a:r>
              <a:rPr lang="es-PE" sz="1000" dirty="0" err="1"/>
              <a:t>TrainingArguments</a:t>
            </a:r>
            <a:r>
              <a:rPr lang="es-PE" sz="1000" dirty="0"/>
              <a:t>(</a:t>
            </a:r>
          </a:p>
          <a:p>
            <a:r>
              <a:rPr lang="es-PE" sz="1000" dirty="0"/>
              <a:t>    </a:t>
            </a:r>
            <a:r>
              <a:rPr lang="es-PE" sz="1000" dirty="0" err="1"/>
              <a:t>per_device_train_batch_size</a:t>
            </a:r>
            <a:r>
              <a:rPr lang="es-PE" sz="1000" dirty="0"/>
              <a:t>=2,         # Tamaño del </a:t>
            </a:r>
            <a:r>
              <a:rPr lang="es-PE" sz="1000" dirty="0" err="1"/>
              <a:t>batch</a:t>
            </a:r>
            <a:r>
              <a:rPr lang="es-PE" sz="1000" dirty="0"/>
              <a:t> por GPU</a:t>
            </a:r>
          </a:p>
          <a:p>
            <a:r>
              <a:rPr lang="es-PE" sz="1000" dirty="0"/>
              <a:t>    </a:t>
            </a:r>
            <a:r>
              <a:rPr lang="es-PE" sz="1000" dirty="0" err="1"/>
              <a:t>gradient_accumulation_steps</a:t>
            </a:r>
            <a:r>
              <a:rPr lang="es-PE" sz="1000" dirty="0"/>
              <a:t>=4,        # Acumula gradientes para simular </a:t>
            </a:r>
            <a:r>
              <a:rPr lang="es-PE" sz="1000" dirty="0" err="1"/>
              <a:t>batch</a:t>
            </a:r>
            <a:r>
              <a:rPr lang="es-PE" sz="1000" dirty="0"/>
              <a:t> más grande</a:t>
            </a:r>
          </a:p>
          <a:p>
            <a:r>
              <a:rPr lang="es-PE" sz="1000" dirty="0"/>
              <a:t>    </a:t>
            </a:r>
            <a:r>
              <a:rPr lang="es-PE" sz="1000" dirty="0" err="1"/>
              <a:t>num_train_epochs</a:t>
            </a:r>
            <a:r>
              <a:rPr lang="es-PE" sz="1000" dirty="0"/>
              <a:t>=5,                         # Número total de épocas</a:t>
            </a:r>
          </a:p>
          <a:p>
            <a:r>
              <a:rPr lang="es-PE" sz="1000" dirty="0"/>
              <a:t>    # </a:t>
            </a:r>
            <a:r>
              <a:rPr lang="es-PE" sz="1000" dirty="0" err="1"/>
              <a:t>max_steps</a:t>
            </a:r>
            <a:r>
              <a:rPr lang="es-PE" sz="1000" dirty="0"/>
              <a:t>=100,                              # Opcional: pasos totales (usa en lugar de </a:t>
            </a:r>
            <a:r>
              <a:rPr lang="es-PE" sz="1000" dirty="0" err="1"/>
              <a:t>epochs</a:t>
            </a:r>
            <a:r>
              <a:rPr lang="es-PE" sz="1000" dirty="0"/>
              <a:t>)</a:t>
            </a:r>
          </a:p>
          <a:p>
            <a:r>
              <a:rPr lang="es-PE" sz="1000" dirty="0"/>
              <a:t>    </a:t>
            </a:r>
            <a:r>
              <a:rPr lang="es-PE" sz="1000" dirty="0" err="1"/>
              <a:t>learning_rate</a:t>
            </a:r>
            <a:r>
              <a:rPr lang="es-PE" sz="1000" dirty="0"/>
              <a:t>=2e-4,                            # Tasa de aprendizaje base</a:t>
            </a:r>
          </a:p>
          <a:p>
            <a:r>
              <a:rPr lang="es-PE" sz="1000" dirty="0"/>
              <a:t>    fp16=</a:t>
            </a:r>
            <a:r>
              <a:rPr lang="es-PE" sz="1000" dirty="0" err="1"/>
              <a:t>not</a:t>
            </a:r>
            <a:r>
              <a:rPr lang="es-PE" sz="1000" dirty="0"/>
              <a:t> torch.cuda.is_bf16_supported(),  # Usa float16 si no hay soporte para bf16</a:t>
            </a:r>
          </a:p>
          <a:p>
            <a:r>
              <a:rPr lang="es-PE" sz="1000" dirty="0"/>
              <a:t>    bf16=torch.cuda.is_bf16_supported(),        # Usa bfloat16 si está disponible (más estable)</a:t>
            </a:r>
          </a:p>
          <a:p>
            <a:r>
              <a:rPr lang="es-PE" sz="1000" dirty="0"/>
              <a:t>    </a:t>
            </a:r>
          </a:p>
          <a:p>
            <a:r>
              <a:rPr lang="es-PE" sz="1000" dirty="0"/>
              <a:t>    </a:t>
            </a:r>
            <a:r>
              <a:rPr lang="es-PE" sz="1000" dirty="0" err="1"/>
              <a:t>logging_steps</a:t>
            </a:r>
            <a:r>
              <a:rPr lang="es-PE" sz="1000" dirty="0"/>
              <a:t>=1,                          # Frecuencia de logs (cada N pasos)</a:t>
            </a:r>
          </a:p>
          <a:p>
            <a:r>
              <a:rPr lang="es-PE" sz="1000" dirty="0"/>
              <a:t>    </a:t>
            </a:r>
            <a:r>
              <a:rPr lang="es-PE" sz="1000" dirty="0" err="1"/>
              <a:t>logging_strategy</a:t>
            </a:r>
            <a:r>
              <a:rPr lang="es-PE" sz="1000" dirty="0"/>
              <a:t>="</a:t>
            </a:r>
            <a:r>
              <a:rPr lang="es-PE" sz="1000" dirty="0" err="1"/>
              <a:t>steps</a:t>
            </a:r>
            <a:r>
              <a:rPr lang="es-PE" sz="1000" dirty="0"/>
              <a:t>",             # Estrategia de log: por pasos</a:t>
            </a:r>
          </a:p>
          <a:p>
            <a:r>
              <a:rPr lang="es-PE" sz="1000" dirty="0"/>
              <a:t>    </a:t>
            </a:r>
            <a:r>
              <a:rPr lang="es-PE" sz="1000" dirty="0" err="1"/>
              <a:t>save_strategy</a:t>
            </a:r>
            <a:r>
              <a:rPr lang="es-PE" sz="1000" dirty="0"/>
              <a:t>="</a:t>
            </a:r>
            <a:r>
              <a:rPr lang="es-PE" sz="1000" dirty="0" err="1"/>
              <a:t>epoch</a:t>
            </a:r>
            <a:r>
              <a:rPr lang="es-PE" sz="1000" dirty="0"/>
              <a:t>",                # Guardar modelo al final de cada época</a:t>
            </a:r>
          </a:p>
          <a:p>
            <a:r>
              <a:rPr lang="es-PE" sz="1000" dirty="0"/>
              <a:t>    </a:t>
            </a:r>
          </a:p>
          <a:p>
            <a:r>
              <a:rPr lang="es-PE" sz="1000" dirty="0"/>
              <a:t>    </a:t>
            </a:r>
            <a:r>
              <a:rPr lang="es-PE" sz="1000" dirty="0" err="1"/>
              <a:t>output_dir</a:t>
            </a:r>
            <a:r>
              <a:rPr lang="es-PE" sz="1000" dirty="0"/>
              <a:t>=</a:t>
            </a:r>
            <a:r>
              <a:rPr lang="es-PE" sz="1000" dirty="0" err="1"/>
              <a:t>output_dir</a:t>
            </a:r>
            <a:r>
              <a:rPr lang="es-PE" sz="1000" dirty="0"/>
              <a:t>,                # Carpeta de salida para </a:t>
            </a:r>
            <a:r>
              <a:rPr lang="es-PE" sz="1000" dirty="0" err="1"/>
              <a:t>checkpoints</a:t>
            </a:r>
            <a:endParaRPr lang="es-PE" sz="1000" dirty="0"/>
          </a:p>
          <a:p>
            <a:r>
              <a:rPr lang="es-PE" sz="1000" dirty="0"/>
              <a:t>    </a:t>
            </a:r>
            <a:r>
              <a:rPr lang="es-PE" sz="1000" dirty="0" err="1"/>
              <a:t>report_to</a:t>
            </a:r>
            <a:r>
              <a:rPr lang="es-PE" sz="1000" dirty="0"/>
              <a:t>="</a:t>
            </a:r>
            <a:r>
              <a:rPr lang="es-PE" sz="1000" dirty="0" err="1"/>
              <a:t>none</a:t>
            </a:r>
            <a:r>
              <a:rPr lang="es-PE" sz="1000" dirty="0"/>
              <a:t>",                       # Desactiva integración con </a:t>
            </a:r>
            <a:r>
              <a:rPr lang="es-PE" sz="1000" dirty="0" err="1"/>
              <a:t>wandb</a:t>
            </a:r>
            <a:r>
              <a:rPr lang="es-PE" sz="1000" dirty="0"/>
              <a:t>/</a:t>
            </a:r>
            <a:r>
              <a:rPr lang="es-PE" sz="1000" dirty="0" err="1"/>
              <a:t>tensorboard</a:t>
            </a:r>
            <a:endParaRPr lang="es-PE" sz="1000" dirty="0"/>
          </a:p>
          <a:p>
            <a:r>
              <a:rPr lang="es-PE" sz="1000" dirty="0"/>
              <a:t>    </a:t>
            </a:r>
          </a:p>
          <a:p>
            <a:r>
              <a:rPr lang="es-PE" sz="1000" dirty="0"/>
              <a:t>    </a:t>
            </a:r>
            <a:r>
              <a:rPr lang="es-PE" sz="1000" dirty="0" err="1"/>
              <a:t>optim</a:t>
            </a:r>
            <a:r>
              <a:rPr lang="es-PE" sz="1000" dirty="0"/>
              <a:t>="adamw_8bit",                   # Optimizador eficiente (8-bit </a:t>
            </a:r>
            <a:r>
              <a:rPr lang="es-PE" sz="1000" dirty="0" err="1"/>
              <a:t>AdamW</a:t>
            </a:r>
            <a:r>
              <a:rPr lang="es-PE" sz="1000" dirty="0"/>
              <a:t>)</a:t>
            </a:r>
          </a:p>
          <a:p>
            <a:r>
              <a:rPr lang="es-PE" sz="1000" dirty="0"/>
              <a:t>    </a:t>
            </a:r>
            <a:r>
              <a:rPr lang="es-PE" sz="1000" dirty="0" err="1"/>
              <a:t>weight_decay</a:t>
            </a:r>
            <a:r>
              <a:rPr lang="es-PE" sz="1000" dirty="0"/>
              <a:t>=0.01,                     # Penalización L2 (para evitar sobreajuste)</a:t>
            </a:r>
          </a:p>
          <a:p>
            <a:r>
              <a:rPr lang="es-PE" sz="1000" dirty="0"/>
              <a:t>    </a:t>
            </a:r>
            <a:r>
              <a:rPr lang="es-PE" sz="1000" dirty="0" err="1"/>
              <a:t>lr_scheduler_type</a:t>
            </a:r>
            <a:r>
              <a:rPr lang="es-PE" sz="1000" dirty="0"/>
              <a:t>="linear",          # Tipo de </a:t>
            </a:r>
            <a:r>
              <a:rPr lang="es-PE" sz="1000" dirty="0" err="1"/>
              <a:t>scheduler</a:t>
            </a:r>
            <a:r>
              <a:rPr lang="es-PE" sz="1000" dirty="0"/>
              <a:t> para el LR</a:t>
            </a:r>
          </a:p>
          <a:p>
            <a:r>
              <a:rPr lang="es-PE" sz="1000" dirty="0"/>
              <a:t>    </a:t>
            </a:r>
            <a:r>
              <a:rPr lang="es-PE" sz="1000" dirty="0" err="1"/>
              <a:t>seed</a:t>
            </a:r>
            <a:r>
              <a:rPr lang="es-PE" sz="1000" dirty="0"/>
              <a:t>=3407,                                  # Semilla para reproducibilidad</a:t>
            </a:r>
          </a:p>
          <a:p>
            <a:r>
              <a:rPr lang="es-PE" sz="1000" dirty="0"/>
              <a:t>    </a:t>
            </a:r>
            <a:r>
              <a:rPr lang="es-PE" sz="1000" dirty="0" err="1"/>
              <a:t>warmup_ratio</a:t>
            </a:r>
            <a:r>
              <a:rPr lang="es-PE" sz="1000" dirty="0"/>
              <a:t>=0.05,                     # Porcentaje de </a:t>
            </a:r>
            <a:r>
              <a:rPr lang="es-PE" sz="1000" dirty="0" err="1"/>
              <a:t>warmup</a:t>
            </a:r>
            <a:r>
              <a:rPr lang="es-PE" sz="1000" dirty="0"/>
              <a:t> sobre el total de pasos</a:t>
            </a:r>
          </a:p>
          <a:p>
            <a:r>
              <a:rPr lang="es-PE" sz="1000" dirty="0"/>
              <a:t>    </a:t>
            </a:r>
          </a:p>
          <a:p>
            <a:r>
              <a:rPr lang="es-PE" sz="1000" dirty="0"/>
              <a:t>    </a:t>
            </a:r>
            <a:r>
              <a:rPr lang="es-PE" sz="1000" dirty="0" err="1"/>
              <a:t>disable_tqdm</a:t>
            </a:r>
            <a:r>
              <a:rPr lang="es-PE" sz="1000" dirty="0"/>
              <a:t>=False,                   # Muestra barra de progreso (TQDM)</a:t>
            </a:r>
          </a:p>
          <a:p>
            <a:r>
              <a:rPr lang="es-PE" sz="1000" dirty="0"/>
              <a:t>)</a:t>
            </a:r>
          </a:p>
        </p:txBody>
      </p:sp>
      <p:sp>
        <p:nvSpPr>
          <p:cNvPr id="7" name="Título 1">
            <a:extLst>
              <a:ext uri="{FF2B5EF4-FFF2-40B4-BE49-F238E27FC236}">
                <a16:creationId xmlns:a16="http://schemas.microsoft.com/office/drawing/2014/main" id="{D3D76A9E-419C-B431-30C2-4675386867E1}"/>
              </a:ext>
            </a:extLst>
          </p:cNvPr>
          <p:cNvSpPr txBox="1">
            <a:spLocks/>
          </p:cNvSpPr>
          <p:nvPr/>
        </p:nvSpPr>
        <p:spPr>
          <a:xfrm>
            <a:off x="311700" y="445025"/>
            <a:ext cx="8520600" cy="572700"/>
          </a:xfrm>
          <a:prstGeom prst="rect">
            <a:avLst/>
          </a:prstGeom>
          <a:noFill/>
          <a:ln>
            <a:noFill/>
          </a:ln>
        </p:spPr>
        <p:txBody>
          <a:bodyPr spcFirstLastPara="1" wrap="square" lIns="91425" tIns="91425" rIns="91425" bIns="91425" anchor="b" anchorCtr="0">
            <a:normAutofit fontScale="52500" lnSpcReduction="20000"/>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9pPr>
          </a:lstStyle>
          <a:p>
            <a:r>
              <a:rPr lang="es-ES"/>
              <a:t>Configuración de Parámetros de Entrenamiento</a:t>
            </a:r>
            <a:endParaRPr lang="es-PE"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73D8A6-A222-FB66-6C81-27F6C7730E31}"/>
              </a:ext>
            </a:extLst>
          </p:cNvPr>
          <p:cNvSpPr>
            <a:spLocks noGrp="1"/>
          </p:cNvSpPr>
          <p:nvPr>
            <p:ph type="title"/>
          </p:nvPr>
        </p:nvSpPr>
        <p:spPr/>
        <p:txBody>
          <a:bodyPr>
            <a:normAutofit fontScale="90000"/>
          </a:bodyPr>
          <a:lstStyle/>
          <a:p>
            <a:r>
              <a:rPr lang="es-ES" dirty="0"/>
              <a:t>Configuración de Parámetros de Entrenamiento</a:t>
            </a:r>
            <a:endParaRPr lang="es-PE" dirty="0"/>
          </a:p>
        </p:txBody>
      </p:sp>
      <p:sp>
        <p:nvSpPr>
          <p:cNvPr id="4" name="CuadroTexto 3">
            <a:extLst>
              <a:ext uri="{FF2B5EF4-FFF2-40B4-BE49-F238E27FC236}">
                <a16:creationId xmlns:a16="http://schemas.microsoft.com/office/drawing/2014/main" id="{3179C651-83F9-3EB2-D52D-85A707BBB5EA}"/>
              </a:ext>
            </a:extLst>
          </p:cNvPr>
          <p:cNvSpPr txBox="1"/>
          <p:nvPr/>
        </p:nvSpPr>
        <p:spPr>
          <a:xfrm>
            <a:off x="394298" y="1313003"/>
            <a:ext cx="4572000" cy="1323439"/>
          </a:xfrm>
          <a:prstGeom prst="rect">
            <a:avLst/>
          </a:prstGeom>
          <a:noFill/>
        </p:spPr>
        <p:txBody>
          <a:bodyPr wrap="square">
            <a:spAutoFit/>
          </a:bodyPr>
          <a:lstStyle/>
          <a:p>
            <a:r>
              <a:rPr lang="es-PE" sz="1000" dirty="0" err="1"/>
              <a:t>trainer</a:t>
            </a:r>
            <a:r>
              <a:rPr lang="es-PE" sz="1000" dirty="0"/>
              <a:t> = </a:t>
            </a:r>
            <a:r>
              <a:rPr lang="es-PE" sz="1000" dirty="0" err="1"/>
              <a:t>SFTTrainer</a:t>
            </a:r>
            <a:r>
              <a:rPr lang="es-PE" sz="1000" dirty="0"/>
              <a:t>(</a:t>
            </a:r>
          </a:p>
          <a:p>
            <a:r>
              <a:rPr lang="es-PE" sz="1000" dirty="0"/>
              <a:t>    </a:t>
            </a:r>
            <a:r>
              <a:rPr lang="es-PE" sz="1000" dirty="0" err="1"/>
              <a:t>model</a:t>
            </a:r>
            <a:r>
              <a:rPr lang="es-PE" sz="1000" dirty="0"/>
              <a:t>=</a:t>
            </a:r>
            <a:r>
              <a:rPr lang="es-PE" sz="1000" dirty="0" err="1"/>
              <a:t>model</a:t>
            </a:r>
            <a:r>
              <a:rPr lang="es-PE" sz="1000" dirty="0"/>
              <a:t>,                          # Modelo base (ya con </a:t>
            </a:r>
            <a:r>
              <a:rPr lang="es-PE" sz="1000" dirty="0" err="1"/>
              <a:t>LoRA</a:t>
            </a:r>
            <a:r>
              <a:rPr lang="es-PE" sz="1000" dirty="0"/>
              <a:t> aplicado)</a:t>
            </a:r>
          </a:p>
          <a:p>
            <a:r>
              <a:rPr lang="es-PE" sz="1000" dirty="0"/>
              <a:t>    </a:t>
            </a:r>
            <a:r>
              <a:rPr lang="es-PE" sz="1000" dirty="0" err="1"/>
              <a:t>train_dataset</a:t>
            </a:r>
            <a:r>
              <a:rPr lang="es-PE" sz="1000" dirty="0"/>
              <a:t>=</a:t>
            </a:r>
            <a:r>
              <a:rPr lang="es-PE" sz="1000" dirty="0" err="1"/>
              <a:t>dataset</a:t>
            </a:r>
            <a:r>
              <a:rPr lang="es-PE" sz="1000" dirty="0"/>
              <a:t>,             # </a:t>
            </a:r>
            <a:r>
              <a:rPr lang="es-PE" sz="1000" dirty="0" err="1"/>
              <a:t>Dataset</a:t>
            </a:r>
            <a:r>
              <a:rPr lang="es-PE" sz="1000" dirty="0"/>
              <a:t> de entrenamiento</a:t>
            </a:r>
          </a:p>
          <a:p>
            <a:r>
              <a:rPr lang="es-PE" sz="1000" dirty="0"/>
              <a:t>    # </a:t>
            </a:r>
            <a:r>
              <a:rPr lang="es-PE" sz="1000" dirty="0" err="1"/>
              <a:t>dataset_text_field</a:t>
            </a:r>
            <a:r>
              <a:rPr lang="es-PE" sz="1000" dirty="0"/>
              <a:t>="</a:t>
            </a:r>
            <a:r>
              <a:rPr lang="es-PE" sz="1000" dirty="0" err="1"/>
              <a:t>text</a:t>
            </a:r>
            <a:r>
              <a:rPr lang="es-PE" sz="1000" dirty="0"/>
              <a:t>",      # (opcional) Campo de texto en el </a:t>
            </a:r>
            <a:r>
              <a:rPr lang="es-PE" sz="1000" dirty="0" err="1"/>
              <a:t>dataset</a:t>
            </a:r>
            <a:endParaRPr lang="es-PE" sz="1000" dirty="0"/>
          </a:p>
          <a:p>
            <a:r>
              <a:rPr lang="es-PE" sz="1000" dirty="0"/>
              <a:t>    </a:t>
            </a:r>
            <a:r>
              <a:rPr lang="es-PE" sz="1000" dirty="0" err="1"/>
              <a:t>tokenizer</a:t>
            </a:r>
            <a:r>
              <a:rPr lang="es-PE" sz="1000" dirty="0"/>
              <a:t>=</a:t>
            </a:r>
            <a:r>
              <a:rPr lang="es-PE" sz="1000" dirty="0" err="1"/>
              <a:t>tokenizer</a:t>
            </a:r>
            <a:r>
              <a:rPr lang="es-PE" sz="1000" dirty="0"/>
              <a:t>,                # </a:t>
            </a:r>
            <a:r>
              <a:rPr lang="es-PE" sz="1000" dirty="0" err="1"/>
              <a:t>Tokenizer</a:t>
            </a:r>
            <a:r>
              <a:rPr lang="es-PE" sz="1000" dirty="0"/>
              <a:t> para preprocesar el texto</a:t>
            </a:r>
          </a:p>
          <a:p>
            <a:r>
              <a:rPr lang="es-PE" sz="1000" dirty="0"/>
              <a:t>    </a:t>
            </a:r>
            <a:r>
              <a:rPr lang="es-PE" sz="1000" dirty="0" err="1"/>
              <a:t>args</a:t>
            </a:r>
            <a:r>
              <a:rPr lang="es-PE" sz="1000" dirty="0"/>
              <a:t>=</a:t>
            </a:r>
            <a:r>
              <a:rPr lang="es-PE" sz="1000" dirty="0" err="1"/>
              <a:t>training_args</a:t>
            </a:r>
            <a:r>
              <a:rPr lang="es-PE" sz="1000" dirty="0"/>
              <a:t>,                  # Argumentos de entrenamiento</a:t>
            </a:r>
          </a:p>
          <a:p>
            <a:r>
              <a:rPr lang="es-PE" sz="1000" dirty="0"/>
              <a:t>    </a:t>
            </a:r>
            <a:r>
              <a:rPr lang="es-PE" sz="1000" dirty="0" err="1"/>
              <a:t>callbacks</a:t>
            </a:r>
            <a:r>
              <a:rPr lang="es-PE" sz="1000" dirty="0"/>
              <a:t>=[</a:t>
            </a:r>
            <a:r>
              <a:rPr lang="es-PE" sz="1000" dirty="0" err="1"/>
              <a:t>logging_callback</a:t>
            </a:r>
            <a:r>
              <a:rPr lang="es-PE" sz="1000" dirty="0"/>
              <a:t>],   # </a:t>
            </a:r>
            <a:r>
              <a:rPr lang="es-PE" sz="1000" dirty="0" err="1"/>
              <a:t>Callback</a:t>
            </a:r>
            <a:r>
              <a:rPr lang="es-PE" sz="1000" dirty="0"/>
              <a:t> personalizado (para logs)</a:t>
            </a:r>
          </a:p>
          <a:p>
            <a:r>
              <a:rPr lang="es-PE" sz="1000" dirty="0"/>
              <a:t>)</a:t>
            </a:r>
          </a:p>
        </p:txBody>
      </p:sp>
      <p:sp>
        <p:nvSpPr>
          <p:cNvPr id="7" name="CuadroTexto 6">
            <a:extLst>
              <a:ext uri="{FF2B5EF4-FFF2-40B4-BE49-F238E27FC236}">
                <a16:creationId xmlns:a16="http://schemas.microsoft.com/office/drawing/2014/main" id="{7F5CA5D1-D555-D3E2-F551-1570918E878E}"/>
              </a:ext>
            </a:extLst>
          </p:cNvPr>
          <p:cNvSpPr txBox="1"/>
          <p:nvPr/>
        </p:nvSpPr>
        <p:spPr>
          <a:xfrm>
            <a:off x="394298" y="2931720"/>
            <a:ext cx="8108207" cy="1323439"/>
          </a:xfrm>
          <a:prstGeom prst="rect">
            <a:avLst/>
          </a:prstGeom>
          <a:noFill/>
        </p:spPr>
        <p:txBody>
          <a:bodyPr wrap="square" rtlCol="0">
            <a:spAutoFit/>
          </a:bodyPr>
          <a:lstStyle/>
          <a:p>
            <a:r>
              <a:rPr lang="es-PE" sz="1000" dirty="0"/>
              <a:t># --- Configuración de RAG (Recuperación Aumentada por Generación) ---</a:t>
            </a:r>
          </a:p>
          <a:p>
            <a:r>
              <a:rPr lang="es-PE" sz="1000" dirty="0"/>
              <a:t># Crea documentos a partir de las entradas del </a:t>
            </a:r>
            <a:r>
              <a:rPr lang="es-PE" sz="1000" dirty="0" err="1"/>
              <a:t>dataset</a:t>
            </a:r>
            <a:r>
              <a:rPr lang="es-PE" sz="1000" dirty="0"/>
              <a:t> para usar como contexto</a:t>
            </a:r>
          </a:p>
          <a:p>
            <a:r>
              <a:rPr lang="es-PE" sz="1000" dirty="0" err="1"/>
              <a:t>documents</a:t>
            </a:r>
            <a:r>
              <a:rPr lang="es-PE" sz="1000" dirty="0"/>
              <a:t> = [</a:t>
            </a:r>
            <a:r>
              <a:rPr lang="es-PE" sz="1000" dirty="0" err="1"/>
              <a:t>Document</a:t>
            </a:r>
            <a:r>
              <a:rPr lang="es-PE" sz="1000" dirty="0"/>
              <a:t>(</a:t>
            </a:r>
            <a:r>
              <a:rPr lang="es-PE" sz="1000" dirty="0" err="1"/>
              <a:t>page_content</a:t>
            </a:r>
            <a:r>
              <a:rPr lang="es-PE" sz="1000" dirty="0"/>
              <a:t>=</a:t>
            </a:r>
            <a:r>
              <a:rPr lang="es-PE" sz="1000" dirty="0" err="1"/>
              <a:t>item</a:t>
            </a:r>
            <a:r>
              <a:rPr lang="es-PE" sz="1000" dirty="0"/>
              <a:t>["input"], </a:t>
            </a:r>
            <a:r>
              <a:rPr lang="es-PE" sz="1000" dirty="0" err="1"/>
              <a:t>metadata</a:t>
            </a:r>
            <a:r>
              <a:rPr lang="es-PE" sz="1000" dirty="0"/>
              <a:t>={"</a:t>
            </a:r>
            <a:r>
              <a:rPr lang="es-PE" sz="1000" dirty="0" err="1"/>
              <a:t>source</a:t>
            </a:r>
            <a:r>
              <a:rPr lang="es-PE" sz="1000" dirty="0"/>
              <a:t>": "</a:t>
            </a:r>
            <a:r>
              <a:rPr lang="es-PE" sz="1000" dirty="0" err="1"/>
              <a:t>user_input</a:t>
            </a:r>
            <a:r>
              <a:rPr lang="es-PE" sz="1000" dirty="0"/>
              <a:t>"}) </a:t>
            </a:r>
            <a:r>
              <a:rPr lang="es-PE" sz="1000" dirty="0" err="1"/>
              <a:t>for</a:t>
            </a:r>
            <a:r>
              <a:rPr lang="es-PE" sz="1000" dirty="0"/>
              <a:t> </a:t>
            </a:r>
            <a:r>
              <a:rPr lang="es-PE" sz="1000" dirty="0" err="1"/>
              <a:t>item</a:t>
            </a:r>
            <a:r>
              <a:rPr lang="es-PE" sz="1000" dirty="0"/>
              <a:t> in </a:t>
            </a:r>
            <a:r>
              <a:rPr lang="es-PE" sz="1000" dirty="0" err="1"/>
              <a:t>dataset</a:t>
            </a:r>
            <a:r>
              <a:rPr lang="es-PE" sz="1000" dirty="0"/>
              <a:t>]</a:t>
            </a:r>
          </a:p>
          <a:p>
            <a:r>
              <a:rPr lang="es-PE" sz="1000" dirty="0"/>
              <a:t># Modelo de </a:t>
            </a:r>
            <a:r>
              <a:rPr lang="es-PE" sz="1000" dirty="0" err="1"/>
              <a:t>embeddings</a:t>
            </a:r>
            <a:r>
              <a:rPr lang="es-PE" sz="1000" dirty="0"/>
              <a:t> para convertir texto en vectores</a:t>
            </a:r>
          </a:p>
          <a:p>
            <a:r>
              <a:rPr lang="es-PE" sz="1000" dirty="0" err="1"/>
              <a:t>embeddings</a:t>
            </a:r>
            <a:r>
              <a:rPr lang="es-PE" sz="1000" dirty="0"/>
              <a:t> = </a:t>
            </a:r>
            <a:r>
              <a:rPr lang="es-PE" sz="1000" dirty="0" err="1"/>
              <a:t>HuggingFaceEmbeddings</a:t>
            </a:r>
            <a:r>
              <a:rPr lang="es-PE" sz="1000" dirty="0"/>
              <a:t>(</a:t>
            </a:r>
            <a:r>
              <a:rPr lang="es-PE" sz="1000" dirty="0" err="1"/>
              <a:t>model_name</a:t>
            </a:r>
            <a:r>
              <a:rPr lang="es-PE" sz="1000" dirty="0"/>
              <a:t>="</a:t>
            </a:r>
            <a:r>
              <a:rPr lang="es-PE" sz="1000" dirty="0" err="1"/>
              <a:t>sentence-transformers</a:t>
            </a:r>
            <a:r>
              <a:rPr lang="es-PE" sz="1000" dirty="0"/>
              <a:t>/all-MiniLM-L6-v2")</a:t>
            </a:r>
          </a:p>
          <a:p>
            <a:r>
              <a:rPr lang="es-PE" sz="1000" dirty="0"/>
              <a:t># Crea la base de datos vectorial con FAISS para búsqueda semántica</a:t>
            </a:r>
          </a:p>
          <a:p>
            <a:r>
              <a:rPr lang="es-PE" sz="1000" dirty="0" err="1"/>
              <a:t>vector_store</a:t>
            </a:r>
            <a:r>
              <a:rPr lang="es-PE" sz="1000" dirty="0"/>
              <a:t> = </a:t>
            </a:r>
            <a:r>
              <a:rPr lang="es-PE" sz="1000" dirty="0" err="1"/>
              <a:t>FAISS.from_documents</a:t>
            </a:r>
            <a:r>
              <a:rPr lang="es-PE" sz="1000" dirty="0"/>
              <a:t>(</a:t>
            </a:r>
            <a:r>
              <a:rPr lang="es-PE" sz="1000" dirty="0" err="1"/>
              <a:t>documents</a:t>
            </a:r>
            <a:r>
              <a:rPr lang="es-PE" sz="1000" dirty="0"/>
              <a:t>, </a:t>
            </a:r>
            <a:r>
              <a:rPr lang="es-PE" sz="1000" dirty="0" err="1"/>
              <a:t>embeddings</a:t>
            </a:r>
            <a:r>
              <a:rPr lang="es-PE" sz="1000" dirty="0"/>
              <a:t>)</a:t>
            </a:r>
          </a:p>
          <a:p>
            <a:endParaRPr lang="es-PE" sz="1000" dirty="0"/>
          </a:p>
        </p:txBody>
      </p:sp>
    </p:spTree>
    <p:extLst>
      <p:ext uri="{BB962C8B-B14F-4D97-AF65-F5344CB8AC3E}">
        <p14:creationId xmlns:p14="http://schemas.microsoft.com/office/powerpoint/2010/main" val="13379347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9"/>
          <p:cNvSpPr txBox="1">
            <a:spLocks noGrp="1"/>
          </p:cNvSpPr>
          <p:nvPr>
            <p:ph type="ctrTitle"/>
          </p:nvPr>
        </p:nvSpPr>
        <p:spPr>
          <a:xfrm>
            <a:off x="1750603" y="152810"/>
            <a:ext cx="5193266"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dirty="0"/>
              <a:t>Diagrama de Flujo</a:t>
            </a:r>
            <a:endParaRPr sz="3711" dirty="0"/>
          </a:p>
        </p:txBody>
      </p:sp>
      <p:sp>
        <p:nvSpPr>
          <p:cNvPr id="3" name="CuadroTexto 2">
            <a:extLst>
              <a:ext uri="{FF2B5EF4-FFF2-40B4-BE49-F238E27FC236}">
                <a16:creationId xmlns:a16="http://schemas.microsoft.com/office/drawing/2014/main" id="{2100FE84-2B88-3028-AB8D-914C7E5EBD5A}"/>
              </a:ext>
            </a:extLst>
          </p:cNvPr>
          <p:cNvSpPr txBox="1"/>
          <p:nvPr/>
        </p:nvSpPr>
        <p:spPr>
          <a:xfrm>
            <a:off x="979384" y="301707"/>
            <a:ext cx="3063472" cy="4893647"/>
          </a:xfrm>
          <a:prstGeom prst="rect">
            <a:avLst/>
          </a:prstGeom>
          <a:noFill/>
        </p:spPr>
        <p:txBody>
          <a:bodyPr wrap="square">
            <a:spAutoFit/>
          </a:bodyPr>
          <a:lstStyle/>
          <a:p>
            <a:r>
              <a:rPr lang="es-PE" sz="800" dirty="0"/>
              <a:t>+-------------------+</a:t>
            </a:r>
          </a:p>
          <a:p>
            <a:r>
              <a:rPr lang="es-PE" sz="800" dirty="0"/>
              <a:t>| Entrada/Configuración |</a:t>
            </a:r>
          </a:p>
          <a:p>
            <a:r>
              <a:rPr lang="es-PE" sz="800" dirty="0"/>
              <a:t>+-------------------+</a:t>
            </a:r>
          </a:p>
          <a:p>
            <a:r>
              <a:rPr lang="es-PE" sz="800" dirty="0"/>
              <a:t>       ↓</a:t>
            </a:r>
          </a:p>
          <a:p>
            <a:r>
              <a:rPr lang="es-PE" sz="800" dirty="0"/>
              <a:t>+-------------------+</a:t>
            </a:r>
          </a:p>
          <a:p>
            <a:r>
              <a:rPr lang="es-PE" sz="800" dirty="0"/>
              <a:t>| Cargar y Preprocesar </a:t>
            </a:r>
            <a:r>
              <a:rPr lang="es-PE" sz="800" dirty="0" err="1"/>
              <a:t>Dataset</a:t>
            </a:r>
            <a:r>
              <a:rPr lang="es-PE" sz="800" dirty="0"/>
              <a:t> |</a:t>
            </a:r>
          </a:p>
          <a:p>
            <a:r>
              <a:rPr lang="es-PE" sz="800" dirty="0"/>
              <a:t>+-------------------+</a:t>
            </a:r>
          </a:p>
          <a:p>
            <a:r>
              <a:rPr lang="es-PE" sz="800" dirty="0"/>
              <a:t>       ↓</a:t>
            </a:r>
          </a:p>
          <a:p>
            <a:r>
              <a:rPr lang="es-PE" sz="800" dirty="0"/>
              <a:t>+-------------------+</a:t>
            </a:r>
          </a:p>
          <a:p>
            <a:r>
              <a:rPr lang="es-PE" sz="800" dirty="0"/>
              <a:t>| Configurar RAG (FAISS) |</a:t>
            </a:r>
          </a:p>
          <a:p>
            <a:r>
              <a:rPr lang="es-PE" sz="800" dirty="0"/>
              <a:t>+-------------------+</a:t>
            </a:r>
          </a:p>
          <a:p>
            <a:r>
              <a:rPr lang="es-PE" sz="800" dirty="0"/>
              <a:t>       ↓</a:t>
            </a:r>
          </a:p>
          <a:p>
            <a:r>
              <a:rPr lang="es-PE" sz="800" dirty="0"/>
              <a:t>+-------------------+</a:t>
            </a:r>
          </a:p>
          <a:p>
            <a:r>
              <a:rPr lang="es-PE" sz="800" dirty="0"/>
              <a:t>| Formatear Datos para Entrenamiento |</a:t>
            </a:r>
          </a:p>
          <a:p>
            <a:r>
              <a:rPr lang="es-PE" sz="800" dirty="0"/>
              <a:t>+-------------------+</a:t>
            </a:r>
          </a:p>
          <a:p>
            <a:r>
              <a:rPr lang="es-PE" sz="800" dirty="0"/>
              <a:t>       ↓</a:t>
            </a:r>
          </a:p>
          <a:p>
            <a:r>
              <a:rPr lang="es-PE" sz="800" dirty="0"/>
              <a:t>+-------------------+</a:t>
            </a:r>
          </a:p>
          <a:p>
            <a:r>
              <a:rPr lang="es-PE" sz="800" dirty="0"/>
              <a:t>| Cargar Modelo Base y Aplicar </a:t>
            </a:r>
            <a:r>
              <a:rPr lang="es-PE" sz="800" dirty="0" err="1"/>
              <a:t>LoRA</a:t>
            </a:r>
            <a:r>
              <a:rPr lang="es-PE" sz="800" dirty="0"/>
              <a:t> |</a:t>
            </a:r>
          </a:p>
          <a:p>
            <a:r>
              <a:rPr lang="es-PE" sz="800" dirty="0"/>
              <a:t>+-------------------+</a:t>
            </a:r>
          </a:p>
          <a:p>
            <a:r>
              <a:rPr lang="es-PE" sz="800" dirty="0"/>
              <a:t>       ↓</a:t>
            </a:r>
          </a:p>
          <a:p>
            <a:r>
              <a:rPr lang="es-PE" sz="800" dirty="0"/>
              <a:t>+-------------------+</a:t>
            </a:r>
          </a:p>
          <a:p>
            <a:r>
              <a:rPr lang="es-PE" sz="800" dirty="0"/>
              <a:t>| Definir </a:t>
            </a:r>
            <a:r>
              <a:rPr lang="es-PE" sz="800" dirty="0" err="1"/>
              <a:t>TrainingArguments</a:t>
            </a:r>
            <a:r>
              <a:rPr lang="es-PE" sz="800" dirty="0"/>
              <a:t> |</a:t>
            </a:r>
          </a:p>
          <a:p>
            <a:r>
              <a:rPr lang="es-PE" sz="800" dirty="0"/>
              <a:t>+-------------------+</a:t>
            </a:r>
          </a:p>
          <a:p>
            <a:r>
              <a:rPr lang="es-PE" sz="800" dirty="0"/>
              <a:t>       ↓</a:t>
            </a:r>
          </a:p>
          <a:p>
            <a:r>
              <a:rPr lang="es-PE" sz="800" dirty="0"/>
              <a:t>+-------------------+</a:t>
            </a:r>
          </a:p>
          <a:p>
            <a:r>
              <a:rPr lang="es-PE" sz="800" dirty="0"/>
              <a:t>| Inicializar </a:t>
            </a:r>
            <a:r>
              <a:rPr lang="es-PE" sz="800" dirty="0" err="1"/>
              <a:t>SFTTrainer</a:t>
            </a:r>
            <a:r>
              <a:rPr lang="es-PE" sz="800" dirty="0"/>
              <a:t> |</a:t>
            </a:r>
          </a:p>
          <a:p>
            <a:r>
              <a:rPr lang="es-PE" sz="800" dirty="0"/>
              <a:t>+-------------------+</a:t>
            </a:r>
          </a:p>
          <a:p>
            <a:r>
              <a:rPr lang="es-PE" sz="800" dirty="0"/>
              <a:t>       ↓</a:t>
            </a:r>
          </a:p>
          <a:p>
            <a:r>
              <a:rPr lang="es-PE" sz="800" dirty="0"/>
              <a:t>+-------------------+</a:t>
            </a:r>
          </a:p>
          <a:p>
            <a:r>
              <a:rPr lang="es-PE" sz="800" dirty="0"/>
              <a:t>| Entrenamiento (</a:t>
            </a:r>
            <a:r>
              <a:rPr lang="es-PE" sz="800" dirty="0" err="1"/>
              <a:t>trainer.train</a:t>
            </a:r>
            <a:r>
              <a:rPr lang="es-PE" sz="800" dirty="0"/>
              <a:t>()) |</a:t>
            </a:r>
          </a:p>
          <a:p>
            <a:r>
              <a:rPr lang="es-PE" sz="800" dirty="0"/>
              <a:t>+-------------------+</a:t>
            </a:r>
          </a:p>
          <a:p>
            <a:r>
              <a:rPr lang="es-PE" sz="800" dirty="0"/>
              <a:t>       ↓</a:t>
            </a:r>
          </a:p>
          <a:p>
            <a:r>
              <a:rPr lang="es-PE" sz="800" dirty="0"/>
              <a:t>+-------------------+</a:t>
            </a:r>
          </a:p>
          <a:p>
            <a:r>
              <a:rPr lang="es-PE" sz="800" dirty="0"/>
              <a:t>| Guardar Modelo y </a:t>
            </a:r>
            <a:r>
              <a:rPr lang="es-PE" sz="800" dirty="0" err="1"/>
              <a:t>Tokenizador</a:t>
            </a:r>
            <a:r>
              <a:rPr lang="es-PE" sz="800" dirty="0"/>
              <a:t> |</a:t>
            </a:r>
          </a:p>
          <a:p>
            <a:r>
              <a:rPr lang="es-PE" sz="800" dirty="0"/>
              <a:t>+-------------------+</a:t>
            </a:r>
          </a:p>
          <a:p>
            <a:r>
              <a:rPr lang="es-PE" sz="800" dirty="0"/>
              <a:t>       ↓</a:t>
            </a:r>
          </a:p>
          <a:p>
            <a:r>
              <a:rPr lang="es-PE" sz="800" dirty="0"/>
              <a:t>+-------------------+</a:t>
            </a:r>
          </a:p>
          <a:p>
            <a:r>
              <a:rPr lang="es-PE" sz="800" dirty="0"/>
              <a:t>| Generar Respuestas (RAG </a:t>
            </a:r>
            <a:r>
              <a:rPr lang="es-PE" sz="800" dirty="0" err="1"/>
              <a:t>Workflow</a:t>
            </a:r>
            <a:r>
              <a:rPr lang="es-PE" sz="800" dirty="0"/>
              <a:t>) |</a:t>
            </a:r>
          </a:p>
          <a:p>
            <a:r>
              <a:rPr lang="es-PE" sz="800" dirty="0"/>
              <a:t>+-------------------+</a:t>
            </a:r>
          </a:p>
        </p:txBody>
      </p:sp>
      <p:sp>
        <p:nvSpPr>
          <p:cNvPr id="5" name="CuadroTexto 4">
            <a:extLst>
              <a:ext uri="{FF2B5EF4-FFF2-40B4-BE49-F238E27FC236}">
                <a16:creationId xmlns:a16="http://schemas.microsoft.com/office/drawing/2014/main" id="{D248E8FA-09C7-84D5-D4DA-1727C87C86B0}"/>
              </a:ext>
            </a:extLst>
          </p:cNvPr>
          <p:cNvSpPr txBox="1"/>
          <p:nvPr/>
        </p:nvSpPr>
        <p:spPr>
          <a:xfrm>
            <a:off x="6349386" y="301707"/>
            <a:ext cx="2288677" cy="4893647"/>
          </a:xfrm>
          <a:prstGeom prst="rect">
            <a:avLst/>
          </a:prstGeom>
          <a:noFill/>
        </p:spPr>
        <p:txBody>
          <a:bodyPr wrap="square">
            <a:spAutoFit/>
          </a:bodyPr>
          <a:lstStyle/>
          <a:p>
            <a:r>
              <a:rPr lang="es-PE" sz="800" dirty="0"/>
              <a:t>+-----------------------------+</a:t>
            </a:r>
          </a:p>
          <a:p>
            <a:r>
              <a:rPr lang="es-PE" sz="800" dirty="0"/>
              <a:t>| 1. Cargar Modelo Fine-</a:t>
            </a:r>
            <a:r>
              <a:rPr lang="es-PE" sz="800" dirty="0" err="1"/>
              <a:t>Tuned</a:t>
            </a:r>
            <a:r>
              <a:rPr lang="es-PE" sz="800" dirty="0"/>
              <a:t> |</a:t>
            </a:r>
          </a:p>
          <a:p>
            <a:r>
              <a:rPr lang="es-PE" sz="800" dirty="0"/>
              <a:t>| - Modelo: ./llama-3.2-3b-finetuned-rag |</a:t>
            </a:r>
          </a:p>
          <a:p>
            <a:r>
              <a:rPr lang="es-PE" sz="800" dirty="0"/>
              <a:t>| - Cuantización 4-bit        |</a:t>
            </a:r>
          </a:p>
          <a:p>
            <a:r>
              <a:rPr lang="es-PE" sz="800" dirty="0"/>
              <a:t>+-----------------------------+</a:t>
            </a:r>
          </a:p>
          <a:p>
            <a:r>
              <a:rPr lang="es-PE" sz="800" dirty="0"/>
              <a:t>            ↓</a:t>
            </a:r>
          </a:p>
          <a:p>
            <a:r>
              <a:rPr lang="es-PE" sz="800" dirty="0"/>
              <a:t>+----------------------------+</a:t>
            </a:r>
          </a:p>
          <a:p>
            <a:r>
              <a:rPr lang="es-PE" sz="800" dirty="0"/>
              <a:t>| 2. Cargar </a:t>
            </a:r>
            <a:r>
              <a:rPr lang="es-PE" sz="800" dirty="0" err="1"/>
              <a:t>Prompt</a:t>
            </a:r>
            <a:r>
              <a:rPr lang="es-PE" sz="800" dirty="0"/>
              <a:t> </a:t>
            </a:r>
            <a:r>
              <a:rPr lang="es-PE" sz="800" dirty="0" err="1"/>
              <a:t>Template</a:t>
            </a:r>
            <a:r>
              <a:rPr lang="es-PE" sz="800" dirty="0"/>
              <a:t>  |</a:t>
            </a:r>
          </a:p>
          <a:p>
            <a:r>
              <a:rPr lang="es-PE" sz="800" dirty="0"/>
              <a:t>| - Instrucción + Entrada + Respuesta |</a:t>
            </a:r>
          </a:p>
          <a:p>
            <a:r>
              <a:rPr lang="es-PE" sz="800" dirty="0"/>
              <a:t>+----------------------------+</a:t>
            </a:r>
          </a:p>
          <a:p>
            <a:r>
              <a:rPr lang="es-PE" sz="800" dirty="0"/>
              <a:t>            ↓</a:t>
            </a:r>
          </a:p>
          <a:p>
            <a:r>
              <a:rPr lang="es-PE" sz="800" dirty="0"/>
              <a:t>+----------------------------------+</a:t>
            </a:r>
          </a:p>
          <a:p>
            <a:r>
              <a:rPr lang="es-PE" sz="800" dirty="0"/>
              <a:t>| 3. Configurar Sistema de Chat    |</a:t>
            </a:r>
          </a:p>
          <a:p>
            <a:r>
              <a:rPr lang="es-PE" sz="800" dirty="0"/>
              <a:t>| - RAG (opcional):                |</a:t>
            </a:r>
          </a:p>
          <a:p>
            <a:r>
              <a:rPr lang="es-PE" sz="800" dirty="0"/>
              <a:t>|   • Cargar </a:t>
            </a:r>
            <a:r>
              <a:rPr lang="es-PE" sz="800" dirty="0" err="1"/>
              <a:t>embeddings</a:t>
            </a:r>
            <a:r>
              <a:rPr lang="es-PE" sz="800" dirty="0"/>
              <a:t>            |</a:t>
            </a:r>
          </a:p>
          <a:p>
            <a:r>
              <a:rPr lang="es-PE" sz="800" dirty="0"/>
              <a:t>|   • Cargar FAISS (si se usa)     |</a:t>
            </a:r>
          </a:p>
          <a:p>
            <a:r>
              <a:rPr lang="es-PE" sz="800" dirty="0"/>
              <a:t>| - Estado del chat (</a:t>
            </a:r>
            <a:r>
              <a:rPr lang="es-PE" sz="800" dirty="0" err="1"/>
              <a:t>LangGraph</a:t>
            </a:r>
            <a:r>
              <a:rPr lang="es-PE" sz="800" dirty="0"/>
              <a:t>)    |</a:t>
            </a:r>
          </a:p>
          <a:p>
            <a:r>
              <a:rPr lang="es-PE" sz="800" dirty="0"/>
              <a:t>+----------------------------------+</a:t>
            </a:r>
          </a:p>
          <a:p>
            <a:r>
              <a:rPr lang="es-PE" sz="800" dirty="0"/>
              <a:t>            ↓</a:t>
            </a:r>
          </a:p>
          <a:p>
            <a:r>
              <a:rPr lang="es-PE" sz="800" dirty="0"/>
              <a:t>+----------------------------------+</a:t>
            </a:r>
          </a:p>
          <a:p>
            <a:r>
              <a:rPr lang="es-PE" sz="800" dirty="0"/>
              <a:t>| 4. Generar Respuesta             |</a:t>
            </a:r>
          </a:p>
          <a:p>
            <a:r>
              <a:rPr lang="es-PE" sz="800" dirty="0"/>
              <a:t>| - Entrada del usuario            |</a:t>
            </a:r>
          </a:p>
          <a:p>
            <a:r>
              <a:rPr lang="es-PE" sz="800" dirty="0"/>
              <a:t>| - Generar con modelo (</a:t>
            </a:r>
            <a:r>
              <a:rPr lang="es-PE" sz="800" dirty="0" err="1"/>
              <a:t>max_new_tokens</a:t>
            </a:r>
            <a:r>
              <a:rPr lang="es-PE" sz="800" dirty="0"/>
              <a:t>=200) |</a:t>
            </a:r>
          </a:p>
          <a:p>
            <a:r>
              <a:rPr lang="es-PE" sz="800" dirty="0"/>
              <a:t>| - Decodificar y limpiar salida   |</a:t>
            </a:r>
          </a:p>
          <a:p>
            <a:r>
              <a:rPr lang="es-PE" sz="800" dirty="0"/>
              <a:t>+----------------------------------+</a:t>
            </a:r>
          </a:p>
          <a:p>
            <a:r>
              <a:rPr lang="es-PE" sz="800" dirty="0"/>
              <a:t>            ↓</a:t>
            </a:r>
          </a:p>
          <a:p>
            <a:r>
              <a:rPr lang="es-PE" sz="800" dirty="0"/>
              <a:t>+----------------------------------+</a:t>
            </a:r>
          </a:p>
          <a:p>
            <a:r>
              <a:rPr lang="es-PE" sz="800" dirty="0"/>
              <a:t>| 5. Mostrar Respuesta             |</a:t>
            </a:r>
          </a:p>
          <a:p>
            <a:r>
              <a:rPr lang="es-PE" sz="800" dirty="0"/>
              <a:t>| - Imprimir respuesta completa    |</a:t>
            </a:r>
          </a:p>
          <a:p>
            <a:r>
              <a:rPr lang="es-PE" sz="800" dirty="0"/>
              <a:t>+----------------------------------+</a:t>
            </a:r>
          </a:p>
          <a:p>
            <a:r>
              <a:rPr lang="es-PE" sz="800" dirty="0"/>
              <a:t>            ↓</a:t>
            </a:r>
          </a:p>
          <a:p>
            <a:r>
              <a:rPr lang="es-PE" sz="800" dirty="0"/>
              <a:t>+----------------------------------+</a:t>
            </a:r>
          </a:p>
          <a:p>
            <a:r>
              <a:rPr lang="es-PE" sz="800" dirty="0"/>
              <a:t>| 6. Interfaz Interactiva (Chat)   |</a:t>
            </a:r>
          </a:p>
          <a:p>
            <a:r>
              <a:rPr lang="es-PE" sz="800" dirty="0"/>
              <a:t>| - Bucle:                         |</a:t>
            </a:r>
          </a:p>
          <a:p>
            <a:r>
              <a:rPr lang="es-PE" sz="800" dirty="0"/>
              <a:t>|   • Usuario escribe               |</a:t>
            </a:r>
          </a:p>
          <a:p>
            <a:r>
              <a:rPr lang="es-PE" sz="800" dirty="0"/>
              <a:t>|   • 'salir' → terminar            |</a:t>
            </a:r>
          </a:p>
          <a:p>
            <a:r>
              <a:rPr lang="es-PE" sz="800" dirty="0"/>
              <a:t>|   • 'sugerencia' → modo sugerencias |</a:t>
            </a:r>
          </a:p>
          <a:p>
            <a:r>
              <a:rPr lang="es-PE" sz="800" dirty="0"/>
              <a:t>+----------------------------------+</a:t>
            </a:r>
          </a:p>
        </p:txBody>
      </p:sp>
      <p:sp>
        <p:nvSpPr>
          <p:cNvPr id="6" name="Google Shape;174;p29">
            <a:extLst>
              <a:ext uri="{FF2B5EF4-FFF2-40B4-BE49-F238E27FC236}">
                <a16:creationId xmlns:a16="http://schemas.microsoft.com/office/drawing/2014/main" id="{F1E427F6-5192-E1C9-6040-8362A7C3135E}"/>
              </a:ext>
            </a:extLst>
          </p:cNvPr>
          <p:cNvSpPr txBox="1">
            <a:spLocks/>
          </p:cNvSpPr>
          <p:nvPr/>
        </p:nvSpPr>
        <p:spPr>
          <a:xfrm rot="16200000">
            <a:off x="-1261169" y="2349559"/>
            <a:ext cx="3906964" cy="714300"/>
          </a:xfrm>
          <a:prstGeom prst="rect">
            <a:avLst/>
          </a:prstGeom>
          <a:noFill/>
          <a:ln>
            <a:noFill/>
          </a:ln>
        </p:spPr>
        <p:txBody>
          <a:bodyPr spcFirstLastPara="1" wrap="square" lIns="91425" tIns="91425" rIns="91425" bIns="91425" anchor="b" anchorCtr="0">
            <a:normAutofit fontScale="97500" lnSpcReduction="10000"/>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9pPr>
          </a:lstStyle>
          <a:p>
            <a:r>
              <a:rPr lang="es-419" sz="3711" dirty="0"/>
              <a:t>Entrenamiento</a:t>
            </a:r>
          </a:p>
        </p:txBody>
      </p:sp>
      <p:sp>
        <p:nvSpPr>
          <p:cNvPr id="7" name="Google Shape;174;p29">
            <a:extLst>
              <a:ext uri="{FF2B5EF4-FFF2-40B4-BE49-F238E27FC236}">
                <a16:creationId xmlns:a16="http://schemas.microsoft.com/office/drawing/2014/main" id="{55F9A591-AD89-E276-0057-6FC5FC564FC3}"/>
              </a:ext>
            </a:extLst>
          </p:cNvPr>
          <p:cNvSpPr txBox="1">
            <a:spLocks/>
          </p:cNvSpPr>
          <p:nvPr/>
        </p:nvSpPr>
        <p:spPr>
          <a:xfrm rot="5400000">
            <a:off x="6774451" y="2349559"/>
            <a:ext cx="3727223" cy="714300"/>
          </a:xfrm>
          <a:prstGeom prst="rect">
            <a:avLst/>
          </a:prstGeom>
          <a:noFill/>
          <a:ln>
            <a:noFill/>
          </a:ln>
        </p:spPr>
        <p:txBody>
          <a:bodyPr spcFirstLastPara="1" wrap="square" lIns="91425" tIns="91425" rIns="91425" bIns="91425" anchor="b" anchorCtr="0">
            <a:normAutofit fontScale="75000" lnSpcReduction="20000"/>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9pPr>
          </a:lstStyle>
          <a:p>
            <a:r>
              <a:rPr lang="es-419" sz="3711" dirty="0"/>
              <a:t>Pruebas y </a:t>
            </a:r>
            <a:r>
              <a:rPr lang="es-419" sz="3711" dirty="0" err="1"/>
              <a:t>Evaluacion</a:t>
            </a:r>
            <a:endParaRPr lang="es-419" sz="3711"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4" name="Google Shape;184;p30"/>
          <p:cNvSpPr txBox="1">
            <a:spLocks noGrp="1"/>
          </p:cNvSpPr>
          <p:nvPr>
            <p:ph type="ctrTitle"/>
          </p:nvPr>
        </p:nvSpPr>
        <p:spPr>
          <a:xfrm>
            <a:off x="311700" y="21365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a:t>Resultados de Entrenamiento</a:t>
            </a:r>
            <a:endParaRPr sz="3711"/>
          </a:p>
        </p:txBody>
      </p:sp>
      <p:sp>
        <p:nvSpPr>
          <p:cNvPr id="185" name="Google Shape;185;p30"/>
          <p:cNvSpPr txBox="1">
            <a:spLocks noGrp="1"/>
          </p:cNvSpPr>
          <p:nvPr>
            <p:ph type="subTitle" idx="1"/>
          </p:nvPr>
        </p:nvSpPr>
        <p:spPr>
          <a:xfrm>
            <a:off x="981300" y="1189400"/>
            <a:ext cx="3010952" cy="929700"/>
          </a:xfrm>
          <a:prstGeom prst="rect">
            <a:avLst/>
          </a:prstGeom>
        </p:spPr>
        <p:txBody>
          <a:bodyPr spcFirstLastPara="1" wrap="square" lIns="91425" tIns="91425" rIns="91425" bIns="91425" anchor="t" anchorCtr="0">
            <a:noAutofit/>
          </a:bodyPr>
          <a:lstStyle/>
          <a:p>
            <a:pPr marL="0" lvl="0" indent="0" algn="l" rtl="0">
              <a:lnSpc>
                <a:spcPct val="90000"/>
              </a:lnSpc>
              <a:spcBef>
                <a:spcPts val="0"/>
              </a:spcBef>
              <a:spcAft>
                <a:spcPts val="0"/>
              </a:spcAft>
              <a:buNone/>
            </a:pPr>
            <a:r>
              <a:rPr lang="es-419" sz="1200" dirty="0"/>
              <a:t>Resumen de entrenamiento </a:t>
            </a:r>
            <a:endParaRPr sz="1200" dirty="0"/>
          </a:p>
          <a:p>
            <a:pPr marL="457200" lvl="0" indent="-304800" algn="l" rtl="0">
              <a:lnSpc>
                <a:spcPct val="90000"/>
              </a:lnSpc>
              <a:spcBef>
                <a:spcPts val="0"/>
              </a:spcBef>
              <a:spcAft>
                <a:spcPts val="0"/>
              </a:spcAft>
              <a:buSzPts val="1200"/>
              <a:buChar char="●"/>
            </a:pPr>
            <a:r>
              <a:rPr lang="es-419" sz="1200" dirty="0"/>
              <a:t>Tiempo: </a:t>
            </a:r>
            <a:r>
              <a:rPr lang="es-419" sz="1200" b="1" dirty="0"/>
              <a:t>0.58 Horas</a:t>
            </a:r>
            <a:endParaRPr sz="1200" b="1" dirty="0"/>
          </a:p>
          <a:p>
            <a:pPr marL="457200" lvl="0" indent="-304800" algn="l" rtl="0">
              <a:lnSpc>
                <a:spcPct val="90000"/>
              </a:lnSpc>
              <a:spcBef>
                <a:spcPts val="0"/>
              </a:spcBef>
              <a:spcAft>
                <a:spcPts val="0"/>
              </a:spcAft>
              <a:buSzPts val="1200"/>
              <a:buChar char="●"/>
            </a:pPr>
            <a:r>
              <a:rPr lang="es-419" sz="1200" dirty="0"/>
              <a:t>Dispositivo:</a:t>
            </a:r>
            <a:r>
              <a:rPr lang="es-419" sz="1200" b="1" dirty="0">
                <a:solidFill>
                  <a:srgbClr val="1F1F1F"/>
                </a:solidFill>
                <a:highlight>
                  <a:srgbClr val="FFFFFF"/>
                </a:highlight>
                <a:latin typeface="Courier New"/>
                <a:ea typeface="Courier New"/>
                <a:cs typeface="Courier New"/>
                <a:sym typeface="Courier New"/>
              </a:rPr>
              <a:t> NVIDIA RTX A4000</a:t>
            </a:r>
            <a:endParaRPr sz="1200" dirty="0"/>
          </a:p>
          <a:p>
            <a:pPr marL="457200" lvl="0" indent="-304800" algn="l" rtl="0">
              <a:lnSpc>
                <a:spcPct val="90000"/>
              </a:lnSpc>
              <a:spcBef>
                <a:spcPts val="0"/>
              </a:spcBef>
              <a:spcAft>
                <a:spcPts val="0"/>
              </a:spcAft>
              <a:buSzPts val="1200"/>
              <a:buChar char="●"/>
            </a:pPr>
            <a:r>
              <a:rPr lang="es-419" sz="1200" dirty="0" err="1"/>
              <a:t>Nro</a:t>
            </a:r>
            <a:r>
              <a:rPr lang="es-419" sz="1200" dirty="0"/>
              <a:t> Registros: </a:t>
            </a:r>
            <a:r>
              <a:rPr lang="es-419" sz="1200" b="1" dirty="0"/>
              <a:t>5500</a:t>
            </a:r>
            <a:endParaRPr sz="1200" b="1" dirty="0"/>
          </a:p>
          <a:p>
            <a:pPr marL="457200" lvl="0" indent="-304800" algn="l" rtl="0">
              <a:lnSpc>
                <a:spcPct val="90000"/>
              </a:lnSpc>
              <a:spcBef>
                <a:spcPts val="0"/>
              </a:spcBef>
              <a:spcAft>
                <a:spcPts val="0"/>
              </a:spcAft>
              <a:buSzPts val="1200"/>
              <a:buChar char="●"/>
            </a:pPr>
            <a:r>
              <a:rPr lang="es-419" sz="1200" dirty="0" err="1"/>
              <a:t>Nro</a:t>
            </a:r>
            <a:r>
              <a:rPr lang="es-419" sz="1200" dirty="0"/>
              <a:t> épocas: 5</a:t>
            </a:r>
            <a:endParaRPr sz="1200" dirty="0"/>
          </a:p>
        </p:txBody>
      </p:sp>
      <p:sp>
        <p:nvSpPr>
          <p:cNvPr id="186" name="Google Shape;186;p30"/>
          <p:cNvSpPr txBox="1"/>
          <p:nvPr/>
        </p:nvSpPr>
        <p:spPr>
          <a:xfrm>
            <a:off x="4675030" y="1106450"/>
            <a:ext cx="3119400" cy="547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s-419" dirty="0">
                <a:solidFill>
                  <a:schemeClr val="dk2"/>
                </a:solidFill>
              </a:rPr>
              <a:t>Evidencia de Entrenamiento en </a:t>
            </a:r>
            <a:r>
              <a:rPr lang="es-419" dirty="0" err="1">
                <a:solidFill>
                  <a:schemeClr val="dk2"/>
                </a:solidFill>
              </a:rPr>
              <a:t>JupyterHub</a:t>
            </a:r>
            <a:r>
              <a:rPr lang="es-419" dirty="0">
                <a:solidFill>
                  <a:schemeClr val="dk2"/>
                </a:solidFill>
              </a:rPr>
              <a:t> - UNI</a:t>
            </a:r>
            <a:endParaRPr dirty="0">
              <a:solidFill>
                <a:schemeClr val="dk2"/>
              </a:solidFill>
            </a:endParaRPr>
          </a:p>
        </p:txBody>
      </p:sp>
      <p:pic>
        <p:nvPicPr>
          <p:cNvPr id="3" name="Imagen 2">
            <a:extLst>
              <a:ext uri="{FF2B5EF4-FFF2-40B4-BE49-F238E27FC236}">
                <a16:creationId xmlns:a16="http://schemas.microsoft.com/office/drawing/2014/main" id="{B0021EDF-0D11-3246-A829-A38899E70849}"/>
              </a:ext>
            </a:extLst>
          </p:cNvPr>
          <p:cNvPicPr>
            <a:picLocks noChangeAspect="1"/>
          </p:cNvPicPr>
          <p:nvPr/>
        </p:nvPicPr>
        <p:blipFill>
          <a:blip r:embed="rId3"/>
          <a:srcRect r="5936"/>
          <a:stretch>
            <a:fillRect/>
          </a:stretch>
        </p:blipFill>
        <p:spPr>
          <a:xfrm>
            <a:off x="4675030" y="1847605"/>
            <a:ext cx="3990883" cy="1935829"/>
          </a:xfrm>
          <a:prstGeom prst="rect">
            <a:avLst/>
          </a:prstGeom>
        </p:spPr>
      </p:pic>
      <p:pic>
        <p:nvPicPr>
          <p:cNvPr id="5" name="Imagen 4">
            <a:extLst>
              <a:ext uri="{FF2B5EF4-FFF2-40B4-BE49-F238E27FC236}">
                <a16:creationId xmlns:a16="http://schemas.microsoft.com/office/drawing/2014/main" id="{0052EA15-28D6-E2FB-0977-1DEA5A1F538F}"/>
              </a:ext>
            </a:extLst>
          </p:cNvPr>
          <p:cNvPicPr>
            <a:picLocks noChangeAspect="1"/>
          </p:cNvPicPr>
          <p:nvPr/>
        </p:nvPicPr>
        <p:blipFill>
          <a:blip r:embed="rId4"/>
          <a:srcRect l="2122"/>
          <a:stretch>
            <a:fillRect/>
          </a:stretch>
        </p:blipFill>
        <p:spPr>
          <a:xfrm>
            <a:off x="697583" y="2119100"/>
            <a:ext cx="3591613" cy="2609608"/>
          </a:xfrm>
          <a:prstGeom prst="rect">
            <a:avLst/>
          </a:prstGeom>
        </p:spPr>
      </p:pic>
      <p:pic>
        <p:nvPicPr>
          <p:cNvPr id="9" name="Imagen 8">
            <a:extLst>
              <a:ext uri="{FF2B5EF4-FFF2-40B4-BE49-F238E27FC236}">
                <a16:creationId xmlns:a16="http://schemas.microsoft.com/office/drawing/2014/main" id="{272030C3-3DE9-BD92-021B-837FE466E42A}"/>
              </a:ext>
            </a:extLst>
          </p:cNvPr>
          <p:cNvPicPr>
            <a:picLocks noChangeAspect="1"/>
          </p:cNvPicPr>
          <p:nvPr/>
        </p:nvPicPr>
        <p:blipFill>
          <a:blip r:embed="rId5"/>
          <a:srcRect t="21603"/>
          <a:stretch>
            <a:fillRect/>
          </a:stretch>
        </p:blipFill>
        <p:spPr>
          <a:xfrm>
            <a:off x="4708024" y="3783434"/>
            <a:ext cx="2479914" cy="887329"/>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31"/>
          <p:cNvSpPr txBox="1">
            <a:spLocks noGrp="1"/>
          </p:cNvSpPr>
          <p:nvPr>
            <p:ph type="ctrTitle"/>
          </p:nvPr>
        </p:nvSpPr>
        <p:spPr>
          <a:xfrm>
            <a:off x="311700" y="213650"/>
            <a:ext cx="8520600" cy="7143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SzPts val="990"/>
              <a:buNone/>
            </a:pPr>
            <a:r>
              <a:rPr lang="es-419" sz="3759" dirty="0">
                <a:latin typeface="Times New Roman"/>
                <a:ea typeface="Times New Roman"/>
                <a:cs typeface="Times New Roman"/>
                <a:sym typeface="Times New Roman"/>
              </a:rPr>
              <a:t>Prueba de</a:t>
            </a:r>
            <a:r>
              <a:rPr lang="es-419" sz="4140" dirty="0"/>
              <a:t> </a:t>
            </a:r>
            <a:r>
              <a:rPr lang="es-419" sz="3759" dirty="0">
                <a:latin typeface="Times New Roman"/>
                <a:ea typeface="Times New Roman"/>
                <a:cs typeface="Times New Roman"/>
                <a:sym typeface="Times New Roman"/>
              </a:rPr>
              <a:t>Fine-</a:t>
            </a:r>
            <a:r>
              <a:rPr lang="es-419" sz="3759" dirty="0" err="1">
                <a:latin typeface="Times New Roman"/>
                <a:ea typeface="Times New Roman"/>
                <a:cs typeface="Times New Roman"/>
                <a:sym typeface="Times New Roman"/>
              </a:rPr>
              <a:t>Tuning</a:t>
            </a:r>
            <a:r>
              <a:rPr lang="es-419" sz="3759" dirty="0">
                <a:latin typeface="Times New Roman"/>
                <a:ea typeface="Times New Roman"/>
                <a:cs typeface="Times New Roman"/>
                <a:sym typeface="Times New Roman"/>
              </a:rPr>
              <a:t> de LLaMA-3</a:t>
            </a:r>
            <a:endParaRPr sz="4940" dirty="0"/>
          </a:p>
        </p:txBody>
      </p:sp>
      <p:sp>
        <p:nvSpPr>
          <p:cNvPr id="3" name="CuadroTexto 2">
            <a:extLst>
              <a:ext uri="{FF2B5EF4-FFF2-40B4-BE49-F238E27FC236}">
                <a16:creationId xmlns:a16="http://schemas.microsoft.com/office/drawing/2014/main" id="{92382021-018E-A3DE-78AB-D5156D8DCA3D}"/>
              </a:ext>
            </a:extLst>
          </p:cNvPr>
          <p:cNvSpPr txBox="1"/>
          <p:nvPr/>
        </p:nvSpPr>
        <p:spPr>
          <a:xfrm>
            <a:off x="485048" y="2221002"/>
            <a:ext cx="2434532" cy="1537600"/>
          </a:xfrm>
          <a:prstGeom prst="rect">
            <a:avLst/>
          </a:prstGeom>
          <a:noFill/>
        </p:spPr>
        <p:txBody>
          <a:bodyPr wrap="square">
            <a:spAutoFit/>
          </a:bodyPr>
          <a:lstStyle/>
          <a:p>
            <a:pPr>
              <a:lnSpc>
                <a:spcPts val="1425"/>
              </a:lnSpc>
              <a:buNone/>
            </a:pPr>
            <a:r>
              <a:rPr lang="es-PE" b="0" dirty="0">
                <a:solidFill>
                  <a:srgbClr val="A31515"/>
                </a:solidFill>
                <a:effectLst/>
                <a:latin typeface="Courier New" panose="02070309020205020404" pitchFamily="49" charset="0"/>
              </a:rPr>
              <a:t>### </a:t>
            </a:r>
            <a:r>
              <a:rPr lang="es-PE" b="0" dirty="0" err="1">
                <a:solidFill>
                  <a:srgbClr val="A31515"/>
                </a:solidFill>
                <a:effectLst/>
                <a:latin typeface="Courier New" panose="02070309020205020404" pitchFamily="49" charset="0"/>
              </a:rPr>
              <a:t>Instruction</a:t>
            </a:r>
            <a:r>
              <a:rPr lang="es-PE" b="0" dirty="0">
                <a:solidFill>
                  <a:srgbClr val="A31515"/>
                </a:solidFill>
                <a:effectLst/>
                <a:latin typeface="Courier New" panose="02070309020205020404" pitchFamily="49" charset="0"/>
              </a:rPr>
              <a:t>:</a:t>
            </a:r>
            <a:endParaRPr lang="es-PE" b="0" dirty="0">
              <a:solidFill>
                <a:srgbClr val="000000"/>
              </a:solidFill>
              <a:effectLst/>
              <a:latin typeface="Courier New" panose="02070309020205020404" pitchFamily="49" charset="0"/>
            </a:endParaRPr>
          </a:p>
          <a:p>
            <a:pPr>
              <a:lnSpc>
                <a:spcPts val="1425"/>
              </a:lnSpc>
              <a:buNone/>
            </a:pPr>
            <a:r>
              <a:rPr lang="es-PE" b="0" dirty="0">
                <a:solidFill>
                  <a:srgbClr val="A31515"/>
                </a:solidFill>
                <a:effectLst/>
                <a:latin typeface="Courier New" panose="02070309020205020404" pitchFamily="49" charset="0"/>
              </a:rPr>
              <a:t>{}</a:t>
            </a:r>
            <a:endParaRPr lang="es-PE" b="0" dirty="0">
              <a:solidFill>
                <a:srgbClr val="000000"/>
              </a:solidFill>
              <a:effectLst/>
              <a:latin typeface="Courier New" panose="02070309020205020404" pitchFamily="49" charset="0"/>
            </a:endParaRPr>
          </a:p>
          <a:p>
            <a:pPr>
              <a:lnSpc>
                <a:spcPts val="1425"/>
              </a:lnSpc>
              <a:buNone/>
            </a:pPr>
            <a:br>
              <a:rPr lang="es-PE" b="0" dirty="0">
                <a:solidFill>
                  <a:srgbClr val="000000"/>
                </a:solidFill>
                <a:effectLst/>
                <a:latin typeface="Courier New" panose="02070309020205020404" pitchFamily="49" charset="0"/>
              </a:rPr>
            </a:br>
            <a:r>
              <a:rPr lang="es-PE" b="0" dirty="0">
                <a:solidFill>
                  <a:srgbClr val="A31515"/>
                </a:solidFill>
                <a:effectLst/>
                <a:latin typeface="Courier New" panose="02070309020205020404" pitchFamily="49" charset="0"/>
              </a:rPr>
              <a:t>### Input:</a:t>
            </a:r>
            <a:endParaRPr lang="es-PE" b="0" dirty="0">
              <a:solidFill>
                <a:srgbClr val="000000"/>
              </a:solidFill>
              <a:effectLst/>
              <a:latin typeface="Courier New" panose="02070309020205020404" pitchFamily="49" charset="0"/>
            </a:endParaRPr>
          </a:p>
          <a:p>
            <a:pPr>
              <a:lnSpc>
                <a:spcPts val="1425"/>
              </a:lnSpc>
              <a:buNone/>
            </a:pPr>
            <a:r>
              <a:rPr lang="es-PE" b="0" dirty="0">
                <a:solidFill>
                  <a:srgbClr val="A31515"/>
                </a:solidFill>
                <a:effectLst/>
                <a:latin typeface="Courier New" panose="02070309020205020404" pitchFamily="49" charset="0"/>
              </a:rPr>
              <a:t>{}</a:t>
            </a:r>
            <a:endParaRPr lang="es-PE" b="0" dirty="0">
              <a:solidFill>
                <a:srgbClr val="000000"/>
              </a:solidFill>
              <a:effectLst/>
              <a:latin typeface="Courier New" panose="02070309020205020404" pitchFamily="49" charset="0"/>
            </a:endParaRPr>
          </a:p>
          <a:p>
            <a:pPr>
              <a:lnSpc>
                <a:spcPts val="1425"/>
              </a:lnSpc>
              <a:buNone/>
            </a:pPr>
            <a:br>
              <a:rPr lang="es-PE" b="0" dirty="0">
                <a:solidFill>
                  <a:srgbClr val="000000"/>
                </a:solidFill>
                <a:effectLst/>
                <a:latin typeface="Courier New" panose="02070309020205020404" pitchFamily="49" charset="0"/>
              </a:rPr>
            </a:br>
            <a:r>
              <a:rPr lang="es-PE" b="0" dirty="0">
                <a:solidFill>
                  <a:srgbClr val="A31515"/>
                </a:solidFill>
                <a:effectLst/>
                <a:latin typeface="Courier New" panose="02070309020205020404" pitchFamily="49" charset="0"/>
              </a:rPr>
              <a:t>### Response:</a:t>
            </a:r>
            <a:endParaRPr lang="es-PE" b="0" dirty="0">
              <a:solidFill>
                <a:srgbClr val="000000"/>
              </a:solidFill>
              <a:effectLst/>
              <a:latin typeface="Courier New" panose="02070309020205020404" pitchFamily="49" charset="0"/>
            </a:endParaRPr>
          </a:p>
          <a:p>
            <a:pPr>
              <a:lnSpc>
                <a:spcPts val="1425"/>
              </a:lnSpc>
            </a:pPr>
            <a:r>
              <a:rPr lang="es-PE" b="0" dirty="0">
                <a:solidFill>
                  <a:srgbClr val="A31515"/>
                </a:solidFill>
                <a:effectLst/>
                <a:latin typeface="Courier New" panose="02070309020205020404" pitchFamily="49" charset="0"/>
              </a:rPr>
              <a:t>{}"""</a:t>
            </a:r>
            <a:endParaRPr lang="es-PE" b="0" dirty="0">
              <a:solidFill>
                <a:srgbClr val="000000"/>
              </a:solidFill>
              <a:effectLst/>
              <a:latin typeface="Courier New" panose="02070309020205020404" pitchFamily="49" charset="0"/>
            </a:endParaRPr>
          </a:p>
        </p:txBody>
      </p:sp>
      <p:pic>
        <p:nvPicPr>
          <p:cNvPr id="5" name="Imagen 4">
            <a:extLst>
              <a:ext uri="{FF2B5EF4-FFF2-40B4-BE49-F238E27FC236}">
                <a16:creationId xmlns:a16="http://schemas.microsoft.com/office/drawing/2014/main" id="{308E7BAF-00FE-1F5B-B170-2D0164979050}"/>
              </a:ext>
            </a:extLst>
          </p:cNvPr>
          <p:cNvPicPr>
            <a:picLocks noChangeAspect="1"/>
          </p:cNvPicPr>
          <p:nvPr/>
        </p:nvPicPr>
        <p:blipFill>
          <a:blip r:embed="rId3"/>
          <a:stretch>
            <a:fillRect/>
          </a:stretch>
        </p:blipFill>
        <p:spPr>
          <a:xfrm>
            <a:off x="2919580" y="1096757"/>
            <a:ext cx="5249679" cy="3786091"/>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32"/>
          <p:cNvSpPr txBox="1">
            <a:spLocks noGrp="1"/>
          </p:cNvSpPr>
          <p:nvPr>
            <p:ph type="ctrTitle"/>
          </p:nvPr>
        </p:nvSpPr>
        <p:spPr>
          <a:xfrm>
            <a:off x="311700" y="21365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dirty="0"/>
              <a:t>Generación de Chat</a:t>
            </a:r>
            <a:endParaRPr sz="3711" dirty="0"/>
          </a:p>
        </p:txBody>
      </p:sp>
      <p:pic>
        <p:nvPicPr>
          <p:cNvPr id="5" name="Imagen 4">
            <a:extLst>
              <a:ext uri="{FF2B5EF4-FFF2-40B4-BE49-F238E27FC236}">
                <a16:creationId xmlns:a16="http://schemas.microsoft.com/office/drawing/2014/main" id="{A6D0913E-B476-AE67-F47B-F595957EBF06}"/>
              </a:ext>
            </a:extLst>
          </p:cNvPr>
          <p:cNvPicPr>
            <a:picLocks noChangeAspect="1"/>
          </p:cNvPicPr>
          <p:nvPr/>
        </p:nvPicPr>
        <p:blipFill>
          <a:blip r:embed="rId3"/>
          <a:stretch>
            <a:fillRect/>
          </a:stretch>
        </p:blipFill>
        <p:spPr>
          <a:xfrm>
            <a:off x="516369" y="978615"/>
            <a:ext cx="8024220" cy="416488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33"/>
          <p:cNvSpPr txBox="1">
            <a:spLocks noGrp="1"/>
          </p:cNvSpPr>
          <p:nvPr>
            <p:ph type="ctrTitle"/>
          </p:nvPr>
        </p:nvSpPr>
        <p:spPr>
          <a:xfrm>
            <a:off x="311700" y="21365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a:t>Conclusiones</a:t>
            </a:r>
            <a:endParaRPr sz="3711"/>
          </a:p>
        </p:txBody>
      </p:sp>
      <p:sp>
        <p:nvSpPr>
          <p:cNvPr id="204" name="Google Shape;204;p33"/>
          <p:cNvSpPr txBox="1">
            <a:spLocks noGrp="1"/>
          </p:cNvSpPr>
          <p:nvPr>
            <p:ph type="subTitle" idx="1"/>
          </p:nvPr>
        </p:nvSpPr>
        <p:spPr>
          <a:xfrm>
            <a:off x="311700" y="927950"/>
            <a:ext cx="8520600" cy="4383000"/>
          </a:xfrm>
          <a:prstGeom prst="rect">
            <a:avLst/>
          </a:prstGeom>
        </p:spPr>
        <p:txBody>
          <a:bodyPr spcFirstLastPara="1" wrap="square" lIns="91425" tIns="91425" rIns="91425" bIns="91425" anchor="t" anchorCtr="0">
            <a:normAutofit fontScale="70000" lnSpcReduction="20000"/>
          </a:bodyPr>
          <a:lstStyle/>
          <a:p>
            <a:pPr marL="0" lvl="0" indent="0" algn="just" rtl="0">
              <a:spcBef>
                <a:spcPts val="0"/>
              </a:spcBef>
              <a:spcAft>
                <a:spcPts val="0"/>
              </a:spcAft>
              <a:buNone/>
            </a:pPr>
            <a:r>
              <a:rPr lang="es-419" dirty="0"/>
              <a:t>Los resultados demuestran la efectividad del marco </a:t>
            </a:r>
            <a:r>
              <a:rPr lang="es-419" dirty="0" err="1"/>
              <a:t>LoRA</a:t>
            </a:r>
            <a:r>
              <a:rPr lang="es-419" dirty="0"/>
              <a:t> combinado con técnicas de Fine-</a:t>
            </a:r>
            <a:r>
              <a:rPr lang="es-419" dirty="0" err="1"/>
              <a:t>Tuning</a:t>
            </a:r>
            <a:r>
              <a:rPr lang="es-419" dirty="0"/>
              <a:t> para ajustar modelos grandes en entornos con recursos computacionales limitados. Este ajuste fino en particular logró reducir la pérdida en tareas de respuesta automática en el contexto de las plantas medicinales, mejorando el rendimiento en términos de calidad y precisión de las respuestas generadas. </a:t>
            </a:r>
            <a:endParaRPr dirty="0"/>
          </a:p>
          <a:p>
            <a:pPr marL="0" lvl="0" indent="0" algn="just" rtl="0">
              <a:spcBef>
                <a:spcPts val="0"/>
              </a:spcBef>
              <a:spcAft>
                <a:spcPts val="0"/>
              </a:spcAft>
              <a:buNone/>
            </a:pPr>
            <a:endParaRPr dirty="0"/>
          </a:p>
          <a:p>
            <a:pPr marL="0" lvl="0" indent="0" algn="just" rtl="0">
              <a:spcBef>
                <a:spcPts val="0"/>
              </a:spcBef>
              <a:spcAft>
                <a:spcPts val="0"/>
              </a:spcAft>
              <a:buNone/>
            </a:pPr>
            <a:r>
              <a:rPr lang="es-419" dirty="0"/>
              <a:t>Métricas clave como la pérdida final de 0.1162 y la pérdida promedio de 0.1528 indican una convergencia adecuada durante el entrenamiento. El modelo también demuestra una comprensión mejorada del dominio de plantas medicinales, generando respuestas coherentes y contextualmente relevante. </a:t>
            </a:r>
            <a:endParaRPr dirty="0"/>
          </a:p>
          <a:p>
            <a:pPr marL="0" lvl="0" indent="0" algn="just" rtl="0">
              <a:spcBef>
                <a:spcPts val="0"/>
              </a:spcBef>
              <a:spcAft>
                <a:spcPts val="0"/>
              </a:spcAft>
              <a:buNone/>
            </a:pPr>
            <a:endParaRPr dirty="0"/>
          </a:p>
          <a:p>
            <a:pPr marL="0" lvl="0" indent="0" algn="just" rtl="0">
              <a:spcBef>
                <a:spcPts val="0"/>
              </a:spcBef>
              <a:spcAft>
                <a:spcPts val="0"/>
              </a:spcAft>
              <a:buNone/>
            </a:pPr>
            <a:r>
              <a:rPr lang="es-419" dirty="0"/>
              <a:t>El conjunto de datos se limita a ciertas especies y propiedades, lo que restringe la capacidad del modelo para generalizar a nuevas plantas o contextos lo que evidencia la necesidad de enriquecer lo datos de entrenamiento.</a:t>
            </a:r>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34"/>
          <p:cNvSpPr txBox="1">
            <a:spLocks noGrp="1"/>
          </p:cNvSpPr>
          <p:nvPr>
            <p:ph type="ctrTitle"/>
          </p:nvPr>
        </p:nvSpPr>
        <p:spPr>
          <a:xfrm>
            <a:off x="311700" y="21365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a:t>Recomendaciones</a:t>
            </a:r>
            <a:endParaRPr sz="3711"/>
          </a:p>
        </p:txBody>
      </p:sp>
      <p:sp>
        <p:nvSpPr>
          <p:cNvPr id="210" name="Google Shape;210;p34"/>
          <p:cNvSpPr txBox="1">
            <a:spLocks noGrp="1"/>
          </p:cNvSpPr>
          <p:nvPr>
            <p:ph type="subTitle" idx="1"/>
          </p:nvPr>
        </p:nvSpPr>
        <p:spPr>
          <a:xfrm>
            <a:off x="311700" y="1070025"/>
            <a:ext cx="8520600" cy="3882000"/>
          </a:xfrm>
          <a:prstGeom prst="rect">
            <a:avLst/>
          </a:prstGeom>
        </p:spPr>
        <p:txBody>
          <a:bodyPr spcFirstLastPara="1" wrap="square" lIns="91425" tIns="91425" rIns="91425" bIns="91425" anchor="t" anchorCtr="0">
            <a:normAutofit fontScale="62500" lnSpcReduction="20000"/>
          </a:bodyPr>
          <a:lstStyle/>
          <a:p>
            <a:pPr marL="0" lvl="0" indent="0" algn="just" rtl="0">
              <a:spcBef>
                <a:spcPts val="0"/>
              </a:spcBef>
              <a:spcAft>
                <a:spcPts val="0"/>
              </a:spcAft>
              <a:buNone/>
            </a:pPr>
            <a:r>
              <a:rPr lang="es-419"/>
              <a:t>Se recomienda enriquecer el conjunto de datos de entrenamiento con información sobre una variedad más amplia de especies de plantas medicinales y sus propiedades. Esto mejoraría la capacidad del modelo para generalizar y responder adecuadamente sobre un rango más diverso de plantas y contextos.</a:t>
            </a:r>
            <a:endParaRPr/>
          </a:p>
          <a:p>
            <a:pPr marL="0" lvl="0" indent="0" algn="just" rtl="0">
              <a:spcBef>
                <a:spcPts val="0"/>
              </a:spcBef>
              <a:spcAft>
                <a:spcPts val="0"/>
              </a:spcAft>
              <a:buNone/>
            </a:pPr>
            <a:endParaRPr/>
          </a:p>
          <a:p>
            <a:pPr marL="0" lvl="0" indent="0" algn="just" rtl="0">
              <a:spcBef>
                <a:spcPts val="0"/>
              </a:spcBef>
              <a:spcAft>
                <a:spcPts val="0"/>
              </a:spcAft>
              <a:buNone/>
            </a:pPr>
            <a:r>
              <a:rPr lang="es-419"/>
              <a:t>Se sugiere desarrollar herramientas de evaluación que incluyan métricas como la precisión contextual y la exhaustividad, para evaluar más profundamente el rendimiento del modelo en contextos reales y mejorar la calidad de las respuestas generadas.</a:t>
            </a:r>
            <a:endParaRPr/>
          </a:p>
          <a:p>
            <a:pPr marL="0" lvl="0" indent="0" algn="just" rtl="0">
              <a:spcBef>
                <a:spcPts val="0"/>
              </a:spcBef>
              <a:spcAft>
                <a:spcPts val="0"/>
              </a:spcAft>
              <a:buNone/>
            </a:pPr>
            <a:endParaRPr/>
          </a:p>
          <a:p>
            <a:pPr marL="0" lvl="0" indent="0" algn="just" rtl="0">
              <a:spcBef>
                <a:spcPts val="0"/>
              </a:spcBef>
              <a:spcAft>
                <a:spcPts val="0"/>
              </a:spcAft>
              <a:buNone/>
            </a:pPr>
            <a:r>
              <a:rPr lang="es-419"/>
              <a:t>Considerando que la información sobre plantas medicinales puede actualizarse y expandirse, sería beneficioso implementar un sistema de aprendizaje continuo. Esto permitiría que el modelo se mantenga actualizado y mejore su desempeño a medida que se dispone de nuevos datos o investigaciones.</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35"/>
          <p:cNvSpPr txBox="1">
            <a:spLocks noGrp="1"/>
          </p:cNvSpPr>
          <p:nvPr>
            <p:ph type="ctrTitle"/>
          </p:nvPr>
        </p:nvSpPr>
        <p:spPr>
          <a:xfrm>
            <a:off x="311700" y="213650"/>
            <a:ext cx="8520600" cy="7143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s-419" sz="3711"/>
              <a:t>Anexos</a:t>
            </a:r>
            <a:endParaRPr sz="3711"/>
          </a:p>
        </p:txBody>
      </p:sp>
      <p:pic>
        <p:nvPicPr>
          <p:cNvPr id="216" name="Google Shape;216;p35"/>
          <p:cNvPicPr preferRelativeResize="0"/>
          <p:nvPr/>
        </p:nvPicPr>
        <p:blipFill>
          <a:blip r:embed="rId3">
            <a:alphaModFix/>
          </a:blip>
          <a:stretch>
            <a:fillRect/>
          </a:stretch>
        </p:blipFill>
        <p:spPr>
          <a:xfrm>
            <a:off x="152400" y="1080350"/>
            <a:ext cx="8839204" cy="3754935"/>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519</TotalTime>
  <Words>2584</Words>
  <Application>Microsoft Office PowerPoint</Application>
  <PresentationFormat>Presentación en pantalla (16:9)</PresentationFormat>
  <Paragraphs>314</Paragraphs>
  <Slides>27</Slides>
  <Notes>24</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27</vt:i4>
      </vt:variant>
    </vt:vector>
  </HeadingPairs>
  <TitlesOfParts>
    <vt:vector size="33" baseType="lpstr">
      <vt:lpstr>Times New Roman</vt:lpstr>
      <vt:lpstr>Courier New</vt:lpstr>
      <vt:lpstr>Montserrat</vt:lpstr>
      <vt:lpstr>Arial</vt:lpstr>
      <vt:lpstr>Lato</vt:lpstr>
      <vt:lpstr>Simple Light</vt:lpstr>
      <vt:lpstr>Presentación de PowerPoint</vt:lpstr>
      <vt:lpstr>Problemática</vt:lpstr>
      <vt:lpstr>Trabajos Relacionados</vt:lpstr>
      <vt:lpstr>Fine-Tuning</vt:lpstr>
      <vt:lpstr>Ventajas del  Fine-Tuning</vt:lpstr>
      <vt:lpstr>LLaMA 3</vt:lpstr>
      <vt:lpstr>LlaMA 3 </vt:lpstr>
      <vt:lpstr>Ventajas de Usar LLaMA 3 en el Proyecto</vt:lpstr>
      <vt:lpstr>Lora</vt:lpstr>
      <vt:lpstr>RAG</vt:lpstr>
      <vt:lpstr>Flujo de Trabajo para Fine-Tuning y Despliegue de un Modelo LlaMA 3</vt:lpstr>
      <vt:lpstr>Presentación de PowerPoint</vt:lpstr>
      <vt:lpstr>Recolección de Datos</vt:lpstr>
      <vt:lpstr>Configuración del Entorno</vt:lpstr>
      <vt:lpstr>Configuración del Entorno (Librerias)</vt:lpstr>
      <vt:lpstr>Preparación de Datos</vt:lpstr>
      <vt:lpstr>Pipeline de Fine-Tuning</vt:lpstr>
      <vt:lpstr>Configuración del Modelo</vt:lpstr>
      <vt:lpstr>Presentación de PowerPoint</vt:lpstr>
      <vt:lpstr>Configuración de Parámetros de Entrenamiento</vt:lpstr>
      <vt:lpstr>Diagrama de Flujo</vt:lpstr>
      <vt:lpstr>Resultados de Entrenamiento</vt:lpstr>
      <vt:lpstr>Prueba de Fine-Tuning de LLaMA-3</vt:lpstr>
      <vt:lpstr>Generación de Chat</vt:lpstr>
      <vt:lpstr>Conclusiones</vt:lpstr>
      <vt:lpstr>Recomendaciones</vt:lpstr>
      <vt:lpstr>Anexos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javier mamani cayo</cp:lastModifiedBy>
  <cp:revision>19</cp:revision>
  <dcterms:modified xsi:type="dcterms:W3CDTF">2025-08-11T03:06:53Z</dcterms:modified>
</cp:coreProperties>
</file>